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455" r:id="rId3"/>
    <p:sldId id="440" r:id="rId4"/>
    <p:sldId id="450" r:id="rId5"/>
    <p:sldId id="456" r:id="rId6"/>
    <p:sldId id="442" r:id="rId7"/>
    <p:sldId id="443" r:id="rId8"/>
    <p:sldId id="444" r:id="rId9"/>
    <p:sldId id="451" r:id="rId10"/>
    <p:sldId id="454" r:id="rId11"/>
    <p:sldId id="445" r:id="rId12"/>
    <p:sldId id="448" r:id="rId13"/>
    <p:sldId id="446" r:id="rId14"/>
    <p:sldId id="449" r:id="rId15"/>
    <p:sldId id="447" r:id="rId16"/>
    <p:sldId id="457" r:id="rId17"/>
    <p:sldId id="3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086" autoAdjust="0"/>
  </p:normalViewPr>
  <p:slideViewPr>
    <p:cSldViewPr>
      <p:cViewPr varScale="1">
        <p:scale>
          <a:sx n="69" d="100"/>
          <a:sy n="69" d="100"/>
        </p:scale>
        <p:origin x="-1410" y="-90"/>
      </p:cViewPr>
      <p:guideLst>
        <p:guide orient="horz" pos="2160"/>
        <p:guide pos="2880"/>
      </p:guideLst>
    </p:cSldViewPr>
  </p:slideViewPr>
  <p:outlineViewPr>
    <p:cViewPr>
      <p:scale>
        <a:sx n="33" d="100"/>
        <a:sy n="33" d="100"/>
      </p:scale>
      <p:origin x="0" y="70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3091D7-19AD-43D6-85D9-A4486B7A6A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FD18A2A-0775-439B-9516-62BE4AAA43D0}">
      <dgm:prSet/>
      <dgm:spPr/>
      <dgm:t>
        <a:bodyPr/>
        <a:lstStyle/>
        <a:p>
          <a:pPr rtl="0"/>
          <a:r>
            <a:rPr lang="en-US" dirty="0" smtClean="0"/>
            <a:t>Introduction</a:t>
          </a:r>
          <a:endParaRPr lang="en-US" dirty="0"/>
        </a:p>
      </dgm:t>
    </dgm:pt>
    <dgm:pt modelId="{B88A3707-FDB4-4CB3-A9D5-239364CB80C0}" type="parTrans" cxnId="{BCFAF78E-8856-44BC-B1FF-C2E501801AA8}">
      <dgm:prSet/>
      <dgm:spPr/>
      <dgm:t>
        <a:bodyPr/>
        <a:lstStyle/>
        <a:p>
          <a:endParaRPr lang="en-US"/>
        </a:p>
      </dgm:t>
    </dgm:pt>
    <dgm:pt modelId="{1E5F1849-235C-4306-B5C3-6C80D30A2C99}" type="sibTrans" cxnId="{BCFAF78E-8856-44BC-B1FF-C2E501801AA8}">
      <dgm:prSet/>
      <dgm:spPr/>
      <dgm:t>
        <a:bodyPr/>
        <a:lstStyle/>
        <a:p>
          <a:endParaRPr lang="en-US"/>
        </a:p>
      </dgm:t>
    </dgm:pt>
    <dgm:pt modelId="{C711DE66-C6C8-4FAD-B1CE-BE43A4A5F355}">
      <dgm:prSet/>
      <dgm:spPr/>
      <dgm:t>
        <a:bodyPr/>
        <a:lstStyle/>
        <a:p>
          <a:pPr rtl="0"/>
          <a:r>
            <a:rPr lang="en-US" dirty="0" smtClean="0"/>
            <a:t>Timeline</a:t>
          </a:r>
          <a:endParaRPr lang="en-US" dirty="0"/>
        </a:p>
      </dgm:t>
    </dgm:pt>
    <dgm:pt modelId="{191C71EF-4E5F-4D5F-AED9-576292456A3C}" type="parTrans" cxnId="{95564836-9E11-407F-BB67-48F14C1A5CC1}">
      <dgm:prSet/>
      <dgm:spPr/>
      <dgm:t>
        <a:bodyPr/>
        <a:lstStyle/>
        <a:p>
          <a:endParaRPr lang="en-US"/>
        </a:p>
      </dgm:t>
    </dgm:pt>
    <dgm:pt modelId="{759AACDE-FBA4-4DED-AE3D-0E432E986ACD}" type="sibTrans" cxnId="{95564836-9E11-407F-BB67-48F14C1A5CC1}">
      <dgm:prSet/>
      <dgm:spPr/>
      <dgm:t>
        <a:bodyPr/>
        <a:lstStyle/>
        <a:p>
          <a:endParaRPr lang="en-US"/>
        </a:p>
      </dgm:t>
    </dgm:pt>
    <dgm:pt modelId="{D1AF580A-BCE3-482D-8C68-66DC87A040AB}">
      <dgm:prSet/>
      <dgm:spPr/>
      <dgm:t>
        <a:bodyPr/>
        <a:lstStyle/>
        <a:p>
          <a:pPr rtl="0"/>
          <a:r>
            <a:rPr lang="en-US" dirty="0" smtClean="0"/>
            <a:t>Metamodel</a:t>
          </a:r>
          <a:endParaRPr lang="en-US" dirty="0"/>
        </a:p>
      </dgm:t>
    </dgm:pt>
    <dgm:pt modelId="{9840F1FD-D561-44A9-9F66-A101BED00513}" type="parTrans" cxnId="{99008B5F-FCAA-475B-8235-ADB3C40053C2}">
      <dgm:prSet/>
      <dgm:spPr/>
      <dgm:t>
        <a:bodyPr/>
        <a:lstStyle/>
        <a:p>
          <a:endParaRPr lang="en-US"/>
        </a:p>
      </dgm:t>
    </dgm:pt>
    <dgm:pt modelId="{7ADB87A4-E899-40F6-B412-FAAEF84E9696}" type="sibTrans" cxnId="{99008B5F-FCAA-475B-8235-ADB3C40053C2}">
      <dgm:prSet/>
      <dgm:spPr/>
      <dgm:t>
        <a:bodyPr/>
        <a:lstStyle/>
        <a:p>
          <a:endParaRPr lang="en-US"/>
        </a:p>
      </dgm:t>
    </dgm:pt>
    <dgm:pt modelId="{19933C93-48EC-4A10-AFFA-62A2039D572C}">
      <dgm:prSet/>
      <dgm:spPr/>
      <dgm:t>
        <a:bodyPr/>
        <a:lstStyle/>
        <a:p>
          <a:pPr rtl="0"/>
          <a:r>
            <a:rPr lang="en-US" dirty="0" smtClean="0"/>
            <a:t>Basic concepts</a:t>
          </a:r>
          <a:endParaRPr lang="en-US" dirty="0"/>
        </a:p>
      </dgm:t>
    </dgm:pt>
    <dgm:pt modelId="{AC2A4529-2963-448C-AFBF-DF0D522B61CC}" type="parTrans" cxnId="{16C540FA-F4AC-4CEA-B9D7-53CEE6D1D2AC}">
      <dgm:prSet/>
      <dgm:spPr/>
      <dgm:t>
        <a:bodyPr/>
        <a:lstStyle/>
        <a:p>
          <a:endParaRPr lang="en-US"/>
        </a:p>
      </dgm:t>
    </dgm:pt>
    <dgm:pt modelId="{FDAF144B-4A11-43FC-9C71-D86151E7F7A6}" type="sibTrans" cxnId="{16C540FA-F4AC-4CEA-B9D7-53CEE6D1D2AC}">
      <dgm:prSet/>
      <dgm:spPr/>
      <dgm:t>
        <a:bodyPr/>
        <a:lstStyle/>
        <a:p>
          <a:endParaRPr lang="en-US"/>
        </a:p>
      </dgm:t>
    </dgm:pt>
    <dgm:pt modelId="{3EAE48A7-73BB-4BC3-943C-7987F929C75A}">
      <dgm:prSet/>
      <dgm:spPr/>
      <dgm:t>
        <a:bodyPr/>
        <a:lstStyle/>
        <a:p>
          <a:pPr rtl="0"/>
          <a:r>
            <a:rPr lang="en-US" dirty="0" smtClean="0"/>
            <a:t>Implementation</a:t>
          </a:r>
          <a:endParaRPr lang="en-US" dirty="0"/>
        </a:p>
      </dgm:t>
    </dgm:pt>
    <dgm:pt modelId="{F7E6FBE4-A1B6-4DC6-B9AC-4BD2DFCB952C}" type="parTrans" cxnId="{E14ACDB1-C64C-495E-81B7-E869AA4919CC}">
      <dgm:prSet/>
      <dgm:spPr/>
      <dgm:t>
        <a:bodyPr/>
        <a:lstStyle/>
        <a:p>
          <a:endParaRPr lang="en-US"/>
        </a:p>
      </dgm:t>
    </dgm:pt>
    <dgm:pt modelId="{DC15A3B8-E52F-468A-9284-A352FAAFFBEB}" type="sibTrans" cxnId="{E14ACDB1-C64C-495E-81B7-E869AA4919CC}">
      <dgm:prSet/>
      <dgm:spPr/>
      <dgm:t>
        <a:bodyPr/>
        <a:lstStyle/>
        <a:p>
          <a:endParaRPr lang="en-US"/>
        </a:p>
      </dgm:t>
    </dgm:pt>
    <dgm:pt modelId="{D7506F5D-EFB0-455B-A889-FAFE2C90DE9D}">
      <dgm:prSet/>
      <dgm:spPr/>
      <dgm:t>
        <a:bodyPr/>
        <a:lstStyle/>
        <a:p>
          <a:pPr rtl="0"/>
          <a:r>
            <a:rPr lang="en-US" dirty="0" smtClean="0"/>
            <a:t>Example</a:t>
          </a:r>
          <a:endParaRPr lang="en-US" dirty="0"/>
        </a:p>
      </dgm:t>
    </dgm:pt>
    <dgm:pt modelId="{A72A1C67-D14A-4137-A282-2D7AE782E94F}" type="parTrans" cxnId="{6AA68346-7BEE-43BB-A1D3-24F936C2DFF7}">
      <dgm:prSet/>
      <dgm:spPr/>
      <dgm:t>
        <a:bodyPr/>
        <a:lstStyle/>
        <a:p>
          <a:endParaRPr lang="en-US"/>
        </a:p>
      </dgm:t>
    </dgm:pt>
    <dgm:pt modelId="{947BF59C-D757-4F37-9501-59DDA4E68F0C}" type="sibTrans" cxnId="{6AA68346-7BEE-43BB-A1D3-24F936C2DFF7}">
      <dgm:prSet/>
      <dgm:spPr/>
      <dgm:t>
        <a:bodyPr/>
        <a:lstStyle/>
        <a:p>
          <a:endParaRPr lang="en-US"/>
        </a:p>
      </dgm:t>
    </dgm:pt>
    <dgm:pt modelId="{EA824F86-84C2-457C-9534-5CBD2B0BD29B}">
      <dgm:prSet/>
      <dgm:spPr/>
      <dgm:t>
        <a:bodyPr/>
        <a:lstStyle/>
        <a:p>
          <a:pPr rtl="0"/>
          <a:r>
            <a:rPr lang="en-US" dirty="0" smtClean="0"/>
            <a:t>BPMN in FEE BL curricula</a:t>
          </a:r>
          <a:endParaRPr lang="en-US" dirty="0"/>
        </a:p>
      </dgm:t>
    </dgm:pt>
    <dgm:pt modelId="{0BB5A1C8-DC1A-4F90-AA89-AAEF2624D96F}" type="parTrans" cxnId="{A0486695-885C-407E-88C6-58681861FC7E}">
      <dgm:prSet/>
      <dgm:spPr/>
      <dgm:t>
        <a:bodyPr/>
        <a:lstStyle/>
        <a:p>
          <a:endParaRPr lang="en-US"/>
        </a:p>
      </dgm:t>
    </dgm:pt>
    <dgm:pt modelId="{6DD4B1DB-053D-4569-BE66-C6FC3B003480}" type="sibTrans" cxnId="{A0486695-885C-407E-88C6-58681861FC7E}">
      <dgm:prSet/>
      <dgm:spPr/>
      <dgm:t>
        <a:bodyPr/>
        <a:lstStyle/>
        <a:p>
          <a:endParaRPr lang="en-US"/>
        </a:p>
      </dgm:t>
    </dgm:pt>
    <dgm:pt modelId="{C51187B3-9909-4DB5-A521-B755B41C09E6}" type="pres">
      <dgm:prSet presAssocID="{F23091D7-19AD-43D6-85D9-A4486B7A6AA2}" presName="linear" presStyleCnt="0">
        <dgm:presLayoutVars>
          <dgm:animLvl val="lvl"/>
          <dgm:resizeHandles val="exact"/>
        </dgm:presLayoutVars>
      </dgm:prSet>
      <dgm:spPr/>
      <dgm:t>
        <a:bodyPr/>
        <a:lstStyle/>
        <a:p>
          <a:endParaRPr lang="en-US"/>
        </a:p>
      </dgm:t>
    </dgm:pt>
    <dgm:pt modelId="{558DDD69-E779-429C-BF34-7CDD995A151C}" type="pres">
      <dgm:prSet presAssocID="{DFD18A2A-0775-439B-9516-62BE4AAA43D0}" presName="parentText" presStyleLbl="node1" presStyleIdx="0" presStyleCnt="7">
        <dgm:presLayoutVars>
          <dgm:chMax val="0"/>
          <dgm:bulletEnabled val="1"/>
        </dgm:presLayoutVars>
      </dgm:prSet>
      <dgm:spPr/>
      <dgm:t>
        <a:bodyPr/>
        <a:lstStyle/>
        <a:p>
          <a:endParaRPr lang="en-US"/>
        </a:p>
      </dgm:t>
    </dgm:pt>
    <dgm:pt modelId="{F3AEE9B0-DC24-4777-B046-8EB3F7318A4B}" type="pres">
      <dgm:prSet presAssocID="{1E5F1849-235C-4306-B5C3-6C80D30A2C99}" presName="spacer" presStyleCnt="0"/>
      <dgm:spPr/>
    </dgm:pt>
    <dgm:pt modelId="{916DD6F2-07E2-494E-8B84-F7659729968D}" type="pres">
      <dgm:prSet presAssocID="{C711DE66-C6C8-4FAD-B1CE-BE43A4A5F355}" presName="parentText" presStyleLbl="node1" presStyleIdx="1" presStyleCnt="7">
        <dgm:presLayoutVars>
          <dgm:chMax val="0"/>
          <dgm:bulletEnabled val="1"/>
        </dgm:presLayoutVars>
      </dgm:prSet>
      <dgm:spPr/>
      <dgm:t>
        <a:bodyPr/>
        <a:lstStyle/>
        <a:p>
          <a:endParaRPr lang="en-US"/>
        </a:p>
      </dgm:t>
    </dgm:pt>
    <dgm:pt modelId="{B4470E5D-E4C2-4D36-B9C5-14EE30005B3A}" type="pres">
      <dgm:prSet presAssocID="{759AACDE-FBA4-4DED-AE3D-0E432E986ACD}" presName="spacer" presStyleCnt="0"/>
      <dgm:spPr/>
    </dgm:pt>
    <dgm:pt modelId="{5A74B4BF-ABFF-4495-B7E5-480ABA7B54B8}" type="pres">
      <dgm:prSet presAssocID="{D1AF580A-BCE3-482D-8C68-66DC87A040AB}" presName="parentText" presStyleLbl="node1" presStyleIdx="2" presStyleCnt="7">
        <dgm:presLayoutVars>
          <dgm:chMax val="0"/>
          <dgm:bulletEnabled val="1"/>
        </dgm:presLayoutVars>
      </dgm:prSet>
      <dgm:spPr/>
      <dgm:t>
        <a:bodyPr/>
        <a:lstStyle/>
        <a:p>
          <a:endParaRPr lang="en-US"/>
        </a:p>
      </dgm:t>
    </dgm:pt>
    <dgm:pt modelId="{54EAC3A4-E5D1-42A5-B91A-EB61F3B7AB9E}" type="pres">
      <dgm:prSet presAssocID="{7ADB87A4-E899-40F6-B412-FAAEF84E9696}" presName="spacer" presStyleCnt="0"/>
      <dgm:spPr/>
    </dgm:pt>
    <dgm:pt modelId="{47D605FD-868A-46CD-8F60-0A453B55A4CD}" type="pres">
      <dgm:prSet presAssocID="{19933C93-48EC-4A10-AFFA-62A2039D572C}" presName="parentText" presStyleLbl="node1" presStyleIdx="3" presStyleCnt="7">
        <dgm:presLayoutVars>
          <dgm:chMax val="0"/>
          <dgm:bulletEnabled val="1"/>
        </dgm:presLayoutVars>
      </dgm:prSet>
      <dgm:spPr/>
      <dgm:t>
        <a:bodyPr/>
        <a:lstStyle/>
        <a:p>
          <a:endParaRPr lang="en-US"/>
        </a:p>
      </dgm:t>
    </dgm:pt>
    <dgm:pt modelId="{1E196D2D-EE9D-4C10-B666-4FEE88269BD5}" type="pres">
      <dgm:prSet presAssocID="{FDAF144B-4A11-43FC-9C71-D86151E7F7A6}" presName="spacer" presStyleCnt="0"/>
      <dgm:spPr/>
    </dgm:pt>
    <dgm:pt modelId="{954788C8-8EB1-43F7-8B58-EB89FAF56608}" type="pres">
      <dgm:prSet presAssocID="{3EAE48A7-73BB-4BC3-943C-7987F929C75A}" presName="parentText" presStyleLbl="node1" presStyleIdx="4" presStyleCnt="7">
        <dgm:presLayoutVars>
          <dgm:chMax val="0"/>
          <dgm:bulletEnabled val="1"/>
        </dgm:presLayoutVars>
      </dgm:prSet>
      <dgm:spPr/>
      <dgm:t>
        <a:bodyPr/>
        <a:lstStyle/>
        <a:p>
          <a:endParaRPr lang="en-US"/>
        </a:p>
      </dgm:t>
    </dgm:pt>
    <dgm:pt modelId="{AADD1780-4DF2-4F72-88BB-5131C82000DC}" type="pres">
      <dgm:prSet presAssocID="{DC15A3B8-E52F-468A-9284-A352FAAFFBEB}" presName="spacer" presStyleCnt="0"/>
      <dgm:spPr/>
    </dgm:pt>
    <dgm:pt modelId="{A2A90B15-998E-4E26-AA7E-D6A60B83884B}" type="pres">
      <dgm:prSet presAssocID="{D7506F5D-EFB0-455B-A889-FAFE2C90DE9D}" presName="parentText" presStyleLbl="node1" presStyleIdx="5" presStyleCnt="7">
        <dgm:presLayoutVars>
          <dgm:chMax val="0"/>
          <dgm:bulletEnabled val="1"/>
        </dgm:presLayoutVars>
      </dgm:prSet>
      <dgm:spPr/>
      <dgm:t>
        <a:bodyPr/>
        <a:lstStyle/>
        <a:p>
          <a:endParaRPr lang="en-US"/>
        </a:p>
      </dgm:t>
    </dgm:pt>
    <dgm:pt modelId="{E746D7C9-471C-400B-B1FA-AB3C5419C458}" type="pres">
      <dgm:prSet presAssocID="{947BF59C-D757-4F37-9501-59DDA4E68F0C}" presName="spacer" presStyleCnt="0"/>
      <dgm:spPr/>
    </dgm:pt>
    <dgm:pt modelId="{A0C2C0DE-B2B0-43A6-9FED-DE85434DAAC8}" type="pres">
      <dgm:prSet presAssocID="{EA824F86-84C2-457C-9534-5CBD2B0BD29B}" presName="parentText" presStyleLbl="node1" presStyleIdx="6" presStyleCnt="7">
        <dgm:presLayoutVars>
          <dgm:chMax val="0"/>
          <dgm:bulletEnabled val="1"/>
        </dgm:presLayoutVars>
      </dgm:prSet>
      <dgm:spPr/>
      <dgm:t>
        <a:bodyPr/>
        <a:lstStyle/>
        <a:p>
          <a:endParaRPr lang="en-US"/>
        </a:p>
      </dgm:t>
    </dgm:pt>
  </dgm:ptLst>
  <dgm:cxnLst>
    <dgm:cxn modelId="{1D8A0DD8-9D17-471A-8B2C-6F97AFE43CD9}" type="presOf" srcId="{3EAE48A7-73BB-4BC3-943C-7987F929C75A}" destId="{954788C8-8EB1-43F7-8B58-EB89FAF56608}" srcOrd="0" destOrd="0" presId="urn:microsoft.com/office/officeart/2005/8/layout/vList2"/>
    <dgm:cxn modelId="{CDDB921D-BA69-4748-B643-6C0BBF93BD1C}" type="presOf" srcId="{19933C93-48EC-4A10-AFFA-62A2039D572C}" destId="{47D605FD-868A-46CD-8F60-0A453B55A4CD}" srcOrd="0" destOrd="0" presId="urn:microsoft.com/office/officeart/2005/8/layout/vList2"/>
    <dgm:cxn modelId="{A0486695-885C-407E-88C6-58681861FC7E}" srcId="{F23091D7-19AD-43D6-85D9-A4486B7A6AA2}" destId="{EA824F86-84C2-457C-9534-5CBD2B0BD29B}" srcOrd="6" destOrd="0" parTransId="{0BB5A1C8-DC1A-4F90-AA89-AAEF2624D96F}" sibTransId="{6DD4B1DB-053D-4569-BE66-C6FC3B003480}"/>
    <dgm:cxn modelId="{E14ACDB1-C64C-495E-81B7-E869AA4919CC}" srcId="{F23091D7-19AD-43D6-85D9-A4486B7A6AA2}" destId="{3EAE48A7-73BB-4BC3-943C-7987F929C75A}" srcOrd="4" destOrd="0" parTransId="{F7E6FBE4-A1B6-4DC6-B9AC-4BD2DFCB952C}" sibTransId="{DC15A3B8-E52F-468A-9284-A352FAAFFBEB}"/>
    <dgm:cxn modelId="{B6272872-75D2-44D5-9122-F8C775302683}" type="presOf" srcId="{F23091D7-19AD-43D6-85D9-A4486B7A6AA2}" destId="{C51187B3-9909-4DB5-A521-B755B41C09E6}" srcOrd="0" destOrd="0" presId="urn:microsoft.com/office/officeart/2005/8/layout/vList2"/>
    <dgm:cxn modelId="{16C540FA-F4AC-4CEA-B9D7-53CEE6D1D2AC}" srcId="{F23091D7-19AD-43D6-85D9-A4486B7A6AA2}" destId="{19933C93-48EC-4A10-AFFA-62A2039D572C}" srcOrd="3" destOrd="0" parTransId="{AC2A4529-2963-448C-AFBF-DF0D522B61CC}" sibTransId="{FDAF144B-4A11-43FC-9C71-D86151E7F7A6}"/>
    <dgm:cxn modelId="{B5D47190-95E5-4881-9EBF-CE2682598A71}" type="presOf" srcId="{D1AF580A-BCE3-482D-8C68-66DC87A040AB}" destId="{5A74B4BF-ABFF-4495-B7E5-480ABA7B54B8}" srcOrd="0" destOrd="0" presId="urn:microsoft.com/office/officeart/2005/8/layout/vList2"/>
    <dgm:cxn modelId="{95564836-9E11-407F-BB67-48F14C1A5CC1}" srcId="{F23091D7-19AD-43D6-85D9-A4486B7A6AA2}" destId="{C711DE66-C6C8-4FAD-B1CE-BE43A4A5F355}" srcOrd="1" destOrd="0" parTransId="{191C71EF-4E5F-4D5F-AED9-576292456A3C}" sibTransId="{759AACDE-FBA4-4DED-AE3D-0E432E986ACD}"/>
    <dgm:cxn modelId="{BCFAF78E-8856-44BC-B1FF-C2E501801AA8}" srcId="{F23091D7-19AD-43D6-85D9-A4486B7A6AA2}" destId="{DFD18A2A-0775-439B-9516-62BE4AAA43D0}" srcOrd="0" destOrd="0" parTransId="{B88A3707-FDB4-4CB3-A9D5-239364CB80C0}" sibTransId="{1E5F1849-235C-4306-B5C3-6C80D30A2C99}"/>
    <dgm:cxn modelId="{77F65F09-2AE1-4DA3-85C5-C23D640BAE6B}" type="presOf" srcId="{EA824F86-84C2-457C-9534-5CBD2B0BD29B}" destId="{A0C2C0DE-B2B0-43A6-9FED-DE85434DAAC8}" srcOrd="0" destOrd="0" presId="urn:microsoft.com/office/officeart/2005/8/layout/vList2"/>
    <dgm:cxn modelId="{6AA68346-7BEE-43BB-A1D3-24F936C2DFF7}" srcId="{F23091D7-19AD-43D6-85D9-A4486B7A6AA2}" destId="{D7506F5D-EFB0-455B-A889-FAFE2C90DE9D}" srcOrd="5" destOrd="0" parTransId="{A72A1C67-D14A-4137-A282-2D7AE782E94F}" sibTransId="{947BF59C-D757-4F37-9501-59DDA4E68F0C}"/>
    <dgm:cxn modelId="{EEDA0AC8-409A-4B3B-970C-7335931A25E8}" type="presOf" srcId="{D7506F5D-EFB0-455B-A889-FAFE2C90DE9D}" destId="{A2A90B15-998E-4E26-AA7E-D6A60B83884B}" srcOrd="0" destOrd="0" presId="urn:microsoft.com/office/officeart/2005/8/layout/vList2"/>
    <dgm:cxn modelId="{42B54576-60AB-4C26-B6F9-565C4BA76326}" type="presOf" srcId="{DFD18A2A-0775-439B-9516-62BE4AAA43D0}" destId="{558DDD69-E779-429C-BF34-7CDD995A151C}" srcOrd="0" destOrd="0" presId="urn:microsoft.com/office/officeart/2005/8/layout/vList2"/>
    <dgm:cxn modelId="{99008B5F-FCAA-475B-8235-ADB3C40053C2}" srcId="{F23091D7-19AD-43D6-85D9-A4486B7A6AA2}" destId="{D1AF580A-BCE3-482D-8C68-66DC87A040AB}" srcOrd="2" destOrd="0" parTransId="{9840F1FD-D561-44A9-9F66-A101BED00513}" sibTransId="{7ADB87A4-E899-40F6-B412-FAAEF84E9696}"/>
    <dgm:cxn modelId="{826BB037-43D0-484E-AA10-1B7A8D7551A3}" type="presOf" srcId="{C711DE66-C6C8-4FAD-B1CE-BE43A4A5F355}" destId="{916DD6F2-07E2-494E-8B84-F7659729968D}" srcOrd="0" destOrd="0" presId="urn:microsoft.com/office/officeart/2005/8/layout/vList2"/>
    <dgm:cxn modelId="{4B81ADBA-B889-4B16-8499-575F29310487}" type="presParOf" srcId="{C51187B3-9909-4DB5-A521-B755B41C09E6}" destId="{558DDD69-E779-429C-BF34-7CDD995A151C}" srcOrd="0" destOrd="0" presId="urn:microsoft.com/office/officeart/2005/8/layout/vList2"/>
    <dgm:cxn modelId="{42ABEB39-E404-4028-84A7-6280781A983A}" type="presParOf" srcId="{C51187B3-9909-4DB5-A521-B755B41C09E6}" destId="{F3AEE9B0-DC24-4777-B046-8EB3F7318A4B}" srcOrd="1" destOrd="0" presId="urn:microsoft.com/office/officeart/2005/8/layout/vList2"/>
    <dgm:cxn modelId="{F64CE218-0624-44ED-842A-DF696D4BE891}" type="presParOf" srcId="{C51187B3-9909-4DB5-A521-B755B41C09E6}" destId="{916DD6F2-07E2-494E-8B84-F7659729968D}" srcOrd="2" destOrd="0" presId="urn:microsoft.com/office/officeart/2005/8/layout/vList2"/>
    <dgm:cxn modelId="{D1C04F3D-A816-47F8-B367-0FEE54E6D34A}" type="presParOf" srcId="{C51187B3-9909-4DB5-A521-B755B41C09E6}" destId="{B4470E5D-E4C2-4D36-B9C5-14EE30005B3A}" srcOrd="3" destOrd="0" presId="urn:microsoft.com/office/officeart/2005/8/layout/vList2"/>
    <dgm:cxn modelId="{CD0DA387-7FBA-4DAA-B89C-2B0796426134}" type="presParOf" srcId="{C51187B3-9909-4DB5-A521-B755B41C09E6}" destId="{5A74B4BF-ABFF-4495-B7E5-480ABA7B54B8}" srcOrd="4" destOrd="0" presId="urn:microsoft.com/office/officeart/2005/8/layout/vList2"/>
    <dgm:cxn modelId="{1C522347-E251-4F3C-BF1E-64206CFC0868}" type="presParOf" srcId="{C51187B3-9909-4DB5-A521-B755B41C09E6}" destId="{54EAC3A4-E5D1-42A5-B91A-EB61F3B7AB9E}" srcOrd="5" destOrd="0" presId="urn:microsoft.com/office/officeart/2005/8/layout/vList2"/>
    <dgm:cxn modelId="{60E38987-4E8F-47A3-A283-572503963E08}" type="presParOf" srcId="{C51187B3-9909-4DB5-A521-B755B41C09E6}" destId="{47D605FD-868A-46CD-8F60-0A453B55A4CD}" srcOrd="6" destOrd="0" presId="urn:microsoft.com/office/officeart/2005/8/layout/vList2"/>
    <dgm:cxn modelId="{511E15DF-E77D-4A9B-9986-4EE0F82B4C21}" type="presParOf" srcId="{C51187B3-9909-4DB5-A521-B755B41C09E6}" destId="{1E196D2D-EE9D-4C10-B666-4FEE88269BD5}" srcOrd="7" destOrd="0" presId="urn:microsoft.com/office/officeart/2005/8/layout/vList2"/>
    <dgm:cxn modelId="{E7870E18-89C5-425F-9A05-F13B2E4AA1BD}" type="presParOf" srcId="{C51187B3-9909-4DB5-A521-B755B41C09E6}" destId="{954788C8-8EB1-43F7-8B58-EB89FAF56608}" srcOrd="8" destOrd="0" presId="urn:microsoft.com/office/officeart/2005/8/layout/vList2"/>
    <dgm:cxn modelId="{CA0FE0DC-6A28-4125-BC17-ACE3A2258E40}" type="presParOf" srcId="{C51187B3-9909-4DB5-A521-B755B41C09E6}" destId="{AADD1780-4DF2-4F72-88BB-5131C82000DC}" srcOrd="9" destOrd="0" presId="urn:microsoft.com/office/officeart/2005/8/layout/vList2"/>
    <dgm:cxn modelId="{0E810882-ED40-40FE-92B7-3F364DED36FC}" type="presParOf" srcId="{C51187B3-9909-4DB5-A521-B755B41C09E6}" destId="{A2A90B15-998E-4E26-AA7E-D6A60B83884B}" srcOrd="10" destOrd="0" presId="urn:microsoft.com/office/officeart/2005/8/layout/vList2"/>
    <dgm:cxn modelId="{85FA46C8-8D05-4108-A73A-394C7A7AB329}" type="presParOf" srcId="{C51187B3-9909-4DB5-A521-B755B41C09E6}" destId="{E746D7C9-471C-400B-B1FA-AB3C5419C458}" srcOrd="11" destOrd="0" presId="urn:microsoft.com/office/officeart/2005/8/layout/vList2"/>
    <dgm:cxn modelId="{5F278B9F-77AC-470E-9A79-264E2A1DCF1A}" type="presParOf" srcId="{C51187B3-9909-4DB5-A521-B755B41C09E6}" destId="{A0C2C0DE-B2B0-43A6-9FED-DE85434DAAC8}"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8DDD69-E779-429C-BF34-7CDD995A151C}">
      <dsp:nvSpPr>
        <dsp:cNvPr id="0" name=""/>
        <dsp:cNvSpPr/>
      </dsp:nvSpPr>
      <dsp:spPr>
        <a:xfrm>
          <a:off x="0" y="9002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Introduction</a:t>
          </a:r>
          <a:endParaRPr lang="en-US" sz="2400" kern="1200" dirty="0"/>
        </a:p>
      </dsp:txBody>
      <dsp:txXfrm>
        <a:off x="0" y="90021"/>
        <a:ext cx="8229600" cy="561599"/>
      </dsp:txXfrm>
    </dsp:sp>
    <dsp:sp modelId="{916DD6F2-07E2-494E-8B84-F7659729968D}">
      <dsp:nvSpPr>
        <dsp:cNvPr id="0" name=""/>
        <dsp:cNvSpPr/>
      </dsp:nvSpPr>
      <dsp:spPr>
        <a:xfrm>
          <a:off x="0" y="72074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Timeline</a:t>
          </a:r>
          <a:endParaRPr lang="en-US" sz="2400" kern="1200" dirty="0"/>
        </a:p>
      </dsp:txBody>
      <dsp:txXfrm>
        <a:off x="0" y="720741"/>
        <a:ext cx="8229600" cy="561599"/>
      </dsp:txXfrm>
    </dsp:sp>
    <dsp:sp modelId="{5A74B4BF-ABFF-4495-B7E5-480ABA7B54B8}">
      <dsp:nvSpPr>
        <dsp:cNvPr id="0" name=""/>
        <dsp:cNvSpPr/>
      </dsp:nvSpPr>
      <dsp:spPr>
        <a:xfrm>
          <a:off x="0" y="135146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Metamodel</a:t>
          </a:r>
          <a:endParaRPr lang="en-US" sz="2400" kern="1200" dirty="0"/>
        </a:p>
      </dsp:txBody>
      <dsp:txXfrm>
        <a:off x="0" y="1351461"/>
        <a:ext cx="8229600" cy="561599"/>
      </dsp:txXfrm>
    </dsp:sp>
    <dsp:sp modelId="{47D605FD-868A-46CD-8F60-0A453B55A4CD}">
      <dsp:nvSpPr>
        <dsp:cNvPr id="0" name=""/>
        <dsp:cNvSpPr/>
      </dsp:nvSpPr>
      <dsp:spPr>
        <a:xfrm>
          <a:off x="0" y="198218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Basic concepts</a:t>
          </a:r>
          <a:endParaRPr lang="en-US" sz="2400" kern="1200" dirty="0"/>
        </a:p>
      </dsp:txBody>
      <dsp:txXfrm>
        <a:off x="0" y="1982181"/>
        <a:ext cx="8229600" cy="561599"/>
      </dsp:txXfrm>
    </dsp:sp>
    <dsp:sp modelId="{954788C8-8EB1-43F7-8B58-EB89FAF56608}">
      <dsp:nvSpPr>
        <dsp:cNvPr id="0" name=""/>
        <dsp:cNvSpPr/>
      </dsp:nvSpPr>
      <dsp:spPr>
        <a:xfrm>
          <a:off x="0" y="261290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Implementation</a:t>
          </a:r>
          <a:endParaRPr lang="en-US" sz="2400" kern="1200" dirty="0"/>
        </a:p>
      </dsp:txBody>
      <dsp:txXfrm>
        <a:off x="0" y="2612901"/>
        <a:ext cx="8229600" cy="561599"/>
      </dsp:txXfrm>
    </dsp:sp>
    <dsp:sp modelId="{A2A90B15-998E-4E26-AA7E-D6A60B83884B}">
      <dsp:nvSpPr>
        <dsp:cNvPr id="0" name=""/>
        <dsp:cNvSpPr/>
      </dsp:nvSpPr>
      <dsp:spPr>
        <a:xfrm>
          <a:off x="0" y="324362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Example</a:t>
          </a:r>
          <a:endParaRPr lang="en-US" sz="2400" kern="1200" dirty="0"/>
        </a:p>
      </dsp:txBody>
      <dsp:txXfrm>
        <a:off x="0" y="3243621"/>
        <a:ext cx="8229600" cy="561599"/>
      </dsp:txXfrm>
    </dsp:sp>
    <dsp:sp modelId="{A0C2C0DE-B2B0-43A6-9FED-DE85434DAAC8}">
      <dsp:nvSpPr>
        <dsp:cNvPr id="0" name=""/>
        <dsp:cNvSpPr/>
      </dsp:nvSpPr>
      <dsp:spPr>
        <a:xfrm>
          <a:off x="0" y="387434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BPMN in FEE BL curricula</a:t>
          </a:r>
          <a:endParaRPr lang="en-US" sz="2400" kern="1200" dirty="0"/>
        </a:p>
      </dsp:txBody>
      <dsp:txXfrm>
        <a:off x="0" y="3874341"/>
        <a:ext cx="8229600" cy="5615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748FE-7469-4CCF-B92E-4392509BE4A7}" type="datetimeFigureOut">
              <a:rPr lang="en-US" smtClean="0"/>
              <a:pPr/>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4AECD-2441-47A3-9353-5F90375E71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807368" cy="365760"/>
          </a:xfrm>
        </p:spPr>
        <p:txBody>
          <a:bodyPr/>
          <a:lstStyle>
            <a:lvl1pPr algn="r">
              <a:defRPr sz="1400">
                <a:solidFill>
                  <a:srgbClr val="FFFFFF"/>
                </a:solidFill>
                <a:latin typeface="Calibri" pitchFamily="34" charset="0"/>
                <a:cs typeface="Calibri" pitchFamily="34" charset="0"/>
              </a:defRPr>
            </a:lvl1pPr>
            <a:extLst/>
          </a:lstStyle>
          <a:p>
            <a:fld id="{07D44F8D-76EB-41CC-AF41-624C95CB801B}" type="datetime1">
              <a:rPr lang="en-US" smtClean="0"/>
              <a:pPr/>
              <a:t>8/30/2013</a:t>
            </a:fld>
            <a:endParaRPr lang="en-US" dirty="0"/>
          </a:p>
        </p:txBody>
      </p:sp>
      <p:sp>
        <p:nvSpPr>
          <p:cNvPr id="13" name="TextBox 12"/>
          <p:cNvSpPr txBox="1"/>
          <p:nvPr userDrawn="1"/>
        </p:nvSpPr>
        <p:spPr>
          <a:xfrm>
            <a:off x="4724400" y="5257800"/>
            <a:ext cx="4038600" cy="369332"/>
          </a:xfrm>
          <a:prstGeom prst="rect">
            <a:avLst/>
          </a:prstGeom>
          <a:noFill/>
        </p:spPr>
        <p:txBody>
          <a:bodyPr wrap="square" rtlCol="0">
            <a:spAutoFit/>
          </a:bodyPr>
          <a:lstStyle/>
          <a:p>
            <a:pPr algn="r"/>
            <a:r>
              <a:rPr lang="en-US" dirty="0" smtClean="0"/>
              <a:t>Goran Banjac</a:t>
            </a:r>
            <a:endParaRPr lang="en-US" dirty="0"/>
          </a:p>
        </p:txBody>
      </p:sp>
      <p:sp>
        <p:nvSpPr>
          <p:cNvPr id="15" name="TextBox 14"/>
          <p:cNvSpPr txBox="1"/>
          <p:nvPr userDrawn="1"/>
        </p:nvSpPr>
        <p:spPr>
          <a:xfrm>
            <a:off x="4343401" y="5791200"/>
            <a:ext cx="4191000" cy="707886"/>
          </a:xfrm>
          <a:prstGeom prst="rect">
            <a:avLst/>
          </a:prstGeom>
          <a:noFill/>
        </p:spPr>
        <p:txBody>
          <a:bodyPr wrap="square" rtlCol="0">
            <a:spAutoFit/>
          </a:bodyPr>
          <a:lstStyle/>
          <a:p>
            <a:pPr algn="r"/>
            <a:r>
              <a:rPr lang="en-US" sz="2000" b="0" dirty="0" smtClean="0">
                <a:solidFill>
                  <a:schemeClr val="bg1"/>
                </a:solidFill>
                <a:latin typeface="Calibri" pitchFamily="34" charset="0"/>
                <a:cs typeface="Calibri" pitchFamily="34" charset="0"/>
              </a:rPr>
              <a:t>Goran Banjac</a:t>
            </a:r>
          </a:p>
          <a:p>
            <a:pPr algn="r"/>
            <a:r>
              <a:rPr lang="en-US" sz="2000" b="0" dirty="0" smtClean="0">
                <a:solidFill>
                  <a:schemeClr val="bg1"/>
                </a:solidFill>
                <a:latin typeface="Calibri" pitchFamily="34" charset="0"/>
                <a:cs typeface="Calibri" pitchFamily="34" charset="0"/>
              </a:rPr>
              <a:t>goran.banjac@etfbl.net</a:t>
            </a:r>
            <a:endParaRPr lang="en-US" sz="2000" b="0" dirty="0">
              <a:solidFill>
                <a:schemeClr val="bg1"/>
              </a:solidFill>
              <a:latin typeface="Calibri" pitchFamily="34" charset="0"/>
              <a:cs typeface="Calibri" pitchFamily="34" charset="0"/>
            </a:endParaRPr>
          </a:p>
        </p:txBody>
      </p:sp>
      <p:cxnSp>
        <p:nvCxnSpPr>
          <p:cNvPr id="16" name="Straight Connector 15"/>
          <p:cNvCxnSpPr/>
          <p:nvPr userDrawn="1"/>
        </p:nvCxnSpPr>
        <p:spPr>
          <a:xfrm rot="5400000">
            <a:off x="8050905" y="6325137"/>
            <a:ext cx="9906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7F9B84-2565-4866-BE90-A24480B66D35}" type="datetime1">
              <a:rPr lang="en-US" smtClean="0"/>
              <a:pPr/>
              <a:t>8/30/2013</a:t>
            </a:fld>
            <a:endParaRPr lang="en-US"/>
          </a:p>
        </p:txBody>
      </p:sp>
      <p:sp>
        <p:nvSpPr>
          <p:cNvPr id="5" name="Footer Placeholder 4"/>
          <p:cNvSpPr>
            <a:spLocks noGrp="1"/>
          </p:cNvSpPr>
          <p:nvPr>
            <p:ph type="ftr" sz="quarter" idx="11"/>
          </p:nvPr>
        </p:nvSpPr>
        <p:spPr/>
        <p:txBody>
          <a:bodyPr/>
          <a:lstStyle>
            <a:extLst/>
          </a:lstStyle>
          <a:p>
            <a:r>
              <a:rPr lang="en-US" smtClean="0"/>
              <a:t>Bussines process modeling using BPMN</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450931-3615-4D1D-8969-EC9E7533DD7F}" type="datetime1">
              <a:rPr lang="en-US" smtClean="0"/>
              <a:pPr/>
              <a:t>8/30/2013</a:t>
            </a:fld>
            <a:endParaRPr lang="en-US"/>
          </a:p>
        </p:txBody>
      </p:sp>
      <p:sp>
        <p:nvSpPr>
          <p:cNvPr id="5" name="Footer Placeholder 4"/>
          <p:cNvSpPr>
            <a:spLocks noGrp="1"/>
          </p:cNvSpPr>
          <p:nvPr>
            <p:ph type="ftr" sz="quarter" idx="11"/>
          </p:nvPr>
        </p:nvSpPr>
        <p:spPr/>
        <p:txBody>
          <a:bodyPr/>
          <a:lstStyle>
            <a:extLst/>
          </a:lstStyle>
          <a:p>
            <a:r>
              <a:rPr lang="en-US" smtClean="0"/>
              <a:t>Bussines process modeling using BPMN</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EF664C-860C-450E-9B68-B583CBA825E7}" type="datetime1">
              <a:rPr lang="en-US" smtClean="0"/>
              <a:pPr/>
              <a:t>8/30/2013</a:t>
            </a:fld>
            <a:endParaRPr lang="en-US"/>
          </a:p>
        </p:txBody>
      </p:sp>
      <p:sp>
        <p:nvSpPr>
          <p:cNvPr id="5" name="Footer Placeholder 4"/>
          <p:cNvSpPr>
            <a:spLocks noGrp="1"/>
          </p:cNvSpPr>
          <p:nvPr>
            <p:ph type="ftr" sz="quarter" idx="11"/>
          </p:nvPr>
        </p:nvSpPr>
        <p:spPr/>
        <p:txBody>
          <a:bodyPr/>
          <a:lstStyle>
            <a:extLst/>
          </a:lstStyle>
          <a:p>
            <a:r>
              <a:rPr lang="en-US" smtClean="0"/>
              <a:t>Bussines process modeling using BPMN</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E0D05B-1C7A-41A9-B253-2864EF87D7B5}" type="datetime1">
              <a:rPr lang="en-US" smtClean="0"/>
              <a:pPr/>
              <a:t>8/30/2013</a:t>
            </a:fld>
            <a:endParaRPr lang="en-US"/>
          </a:p>
        </p:txBody>
      </p:sp>
      <p:sp>
        <p:nvSpPr>
          <p:cNvPr id="5" name="Footer Placeholder 4"/>
          <p:cNvSpPr>
            <a:spLocks noGrp="1"/>
          </p:cNvSpPr>
          <p:nvPr>
            <p:ph type="ftr" sz="quarter" idx="11"/>
          </p:nvPr>
        </p:nvSpPr>
        <p:spPr/>
        <p:txBody>
          <a:bodyPr/>
          <a:lstStyle>
            <a:extLst/>
          </a:lstStyle>
          <a:p>
            <a:r>
              <a:rPr lang="en-US" smtClean="0"/>
              <a:t>Bussines process modeling using BPMN</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AF5B6B-1402-49ED-9F1A-806AF58CC87F}" type="datetime1">
              <a:rPr lang="en-US" smtClean="0"/>
              <a:pPr/>
              <a:t>8/30/2013</a:t>
            </a:fld>
            <a:endParaRPr lang="en-US"/>
          </a:p>
        </p:txBody>
      </p:sp>
      <p:sp>
        <p:nvSpPr>
          <p:cNvPr id="6" name="Footer Placeholder 5"/>
          <p:cNvSpPr>
            <a:spLocks noGrp="1"/>
          </p:cNvSpPr>
          <p:nvPr>
            <p:ph type="ftr" sz="quarter" idx="11"/>
          </p:nvPr>
        </p:nvSpPr>
        <p:spPr/>
        <p:txBody>
          <a:bodyPr/>
          <a:lstStyle>
            <a:extLst/>
          </a:lstStyle>
          <a:p>
            <a:r>
              <a:rPr lang="en-US" smtClean="0"/>
              <a:t>Bussines process modeling using BPMN</a:t>
            </a:r>
            <a:endParaRPr lang="en-US" dirty="0"/>
          </a:p>
        </p:txBody>
      </p:sp>
      <p:sp>
        <p:nvSpPr>
          <p:cNvPr id="7" name="Slide Number Placeholder 6"/>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41663F-DAA3-41A9-9E45-75649FBB5229}" type="datetime1">
              <a:rPr lang="en-US" smtClean="0"/>
              <a:pPr/>
              <a:t>8/30/2013</a:t>
            </a:fld>
            <a:endParaRPr lang="en-US"/>
          </a:p>
        </p:txBody>
      </p:sp>
      <p:sp>
        <p:nvSpPr>
          <p:cNvPr id="8" name="Footer Placeholder 7"/>
          <p:cNvSpPr>
            <a:spLocks noGrp="1"/>
          </p:cNvSpPr>
          <p:nvPr>
            <p:ph type="ftr" sz="quarter" idx="11"/>
          </p:nvPr>
        </p:nvSpPr>
        <p:spPr/>
        <p:txBody>
          <a:bodyPr/>
          <a:lstStyle>
            <a:extLst/>
          </a:lstStyle>
          <a:p>
            <a:r>
              <a:rPr lang="en-US" smtClean="0"/>
              <a:t>Bussines process modeling using BPMN</a:t>
            </a:r>
            <a:endParaRPr lang="en-US" dirty="0"/>
          </a:p>
        </p:txBody>
      </p:sp>
      <p:sp>
        <p:nvSpPr>
          <p:cNvPr id="9" name="Slide Number Placeholder 8"/>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316CAF-23CC-4898-A473-E5D51BFFB940}" type="datetime1">
              <a:rPr lang="en-US" smtClean="0"/>
              <a:pPr/>
              <a:t>8/30/2013</a:t>
            </a:fld>
            <a:endParaRPr lang="en-US"/>
          </a:p>
        </p:txBody>
      </p:sp>
      <p:sp>
        <p:nvSpPr>
          <p:cNvPr id="4" name="Footer Placeholder 3"/>
          <p:cNvSpPr>
            <a:spLocks noGrp="1"/>
          </p:cNvSpPr>
          <p:nvPr>
            <p:ph type="ftr" sz="quarter" idx="11"/>
          </p:nvPr>
        </p:nvSpPr>
        <p:spPr/>
        <p:txBody>
          <a:bodyPr/>
          <a:lstStyle>
            <a:extLst/>
          </a:lstStyle>
          <a:p>
            <a:r>
              <a:rPr lang="en-US" smtClean="0"/>
              <a:t>Bussines process modeling using BPMN</a:t>
            </a:r>
            <a:endParaRPr lang="en-US"/>
          </a:p>
        </p:txBody>
      </p:sp>
      <p:sp>
        <p:nvSpPr>
          <p:cNvPr id="5" name="Slide Number Placeholder 4"/>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644D0B-3B15-453B-A9E8-3867A66BE115}" type="datetime1">
              <a:rPr lang="en-US" smtClean="0"/>
              <a:pPr/>
              <a:t>8/30/2013</a:t>
            </a:fld>
            <a:endParaRPr lang="en-US"/>
          </a:p>
        </p:txBody>
      </p:sp>
      <p:sp>
        <p:nvSpPr>
          <p:cNvPr id="3" name="Footer Placeholder 2"/>
          <p:cNvSpPr>
            <a:spLocks noGrp="1"/>
          </p:cNvSpPr>
          <p:nvPr>
            <p:ph type="ftr" sz="quarter" idx="11"/>
          </p:nvPr>
        </p:nvSpPr>
        <p:spPr/>
        <p:txBody>
          <a:bodyPr/>
          <a:lstStyle>
            <a:extLst/>
          </a:lstStyle>
          <a:p>
            <a:r>
              <a:rPr lang="en-US" smtClean="0"/>
              <a:t>Bussines process modeling using BPMN</a:t>
            </a:r>
            <a:endParaRPr lang="en-US" dirty="0"/>
          </a:p>
        </p:txBody>
      </p:sp>
      <p:sp>
        <p:nvSpPr>
          <p:cNvPr id="4" name="Slide Number Placeholder 3"/>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8F853F-6EB9-4CA9-853F-4DD464AD2F6B}" type="datetime1">
              <a:rPr lang="en-US" smtClean="0"/>
              <a:pPr/>
              <a:t>8/30/2013</a:t>
            </a:fld>
            <a:endParaRPr lang="en-US"/>
          </a:p>
        </p:txBody>
      </p:sp>
      <p:sp>
        <p:nvSpPr>
          <p:cNvPr id="6" name="Footer Placeholder 5"/>
          <p:cNvSpPr>
            <a:spLocks noGrp="1"/>
          </p:cNvSpPr>
          <p:nvPr>
            <p:ph type="ftr" sz="quarter" idx="11"/>
          </p:nvPr>
        </p:nvSpPr>
        <p:spPr/>
        <p:txBody>
          <a:bodyPr/>
          <a:lstStyle>
            <a:extLst/>
          </a:lstStyle>
          <a:p>
            <a:r>
              <a:rPr lang="en-US" smtClean="0"/>
              <a:t>Bussines process modeling using BPMN</a:t>
            </a:r>
            <a:endParaRPr lang="en-US" dirty="0"/>
          </a:p>
        </p:txBody>
      </p:sp>
      <p:sp>
        <p:nvSpPr>
          <p:cNvPr id="7" name="Slide Number Placeholder 6"/>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C0715D-F24A-45B3-9651-044DB60D6C2B}" type="datetime1">
              <a:rPr lang="en-US" smtClean="0"/>
              <a:pPr/>
              <a:t>8/30/2013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Bussines process modeling using BPMN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F28CA7-C580-4A59-9D11-BFD87B3E484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C76F7D-04F7-4D7A-A5CE-C64869113542}" type="datetime1">
              <a:rPr lang="en-US" smtClean="0"/>
              <a:pPr/>
              <a:t>8/30/2013</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Bussines process modeling using BPMN</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F28CA7-C580-4A59-9D11-BFD87B3E48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cap="small" dirty="0" smtClean="0"/>
              <a:t>Bussines process modeling using BPMN</a:t>
            </a:r>
            <a:endParaRPr lang="en-US" sz="5400" cap="small"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B37B978A-3062-48AE-8B94-6A37AA956BA4}" type="datetime1">
              <a:rPr lang="en-US" smtClean="0"/>
              <a:pPr/>
              <a:t>8/30/2013</a:t>
            </a:fld>
            <a:endParaRPr lang="en-US" dirty="0"/>
          </a:p>
        </p:txBody>
      </p:sp>
      <p:sp>
        <p:nvSpPr>
          <p:cNvPr id="5" name="Title 1"/>
          <p:cNvSpPr txBox="1">
            <a:spLocks/>
          </p:cNvSpPr>
          <p:nvPr/>
        </p:nvSpPr>
        <p:spPr>
          <a:xfrm>
            <a:off x="685800" y="76200"/>
            <a:ext cx="7772400" cy="1829761"/>
          </a:xfrm>
          <a:prstGeom prst="rect">
            <a:avLst/>
          </a:prstGeom>
        </p:spPr>
        <p:txBody>
          <a:bodyPr vert="horz" anchor="t" anchorCtr="0">
            <a:normAutofit/>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700" b="1" i="0" u="none" strike="noStrike" kern="1200"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University of Banja</a:t>
            </a:r>
            <a:r>
              <a:rPr kumimoji="0" lang="en-US" sz="2700" b="1" i="0" u="none" strike="noStrike" kern="1200"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Luka</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700" b="1" baseline="0" dirty="0" smtClean="0">
                <a:solidFill>
                  <a:schemeClr val="tx2"/>
                </a:solidFill>
                <a:effectLst>
                  <a:outerShdw blurRad="31750" dist="25400" dir="5400000" algn="tl" rotWithShape="0">
                    <a:srgbClr val="000000">
                      <a:alpha val="25000"/>
                    </a:srgbClr>
                  </a:outerShdw>
                </a:effectLst>
                <a:latin typeface="+mj-lt"/>
                <a:ea typeface="+mj-ea"/>
                <a:cs typeface="+mj-cs"/>
              </a:rPr>
              <a:t>Faculty</a:t>
            </a:r>
            <a:r>
              <a:rPr lang="en-US" sz="2700" b="1" dirty="0" smtClean="0">
                <a:solidFill>
                  <a:schemeClr val="tx2"/>
                </a:solidFill>
                <a:effectLst>
                  <a:outerShdw blurRad="31750" dist="25400" dir="5400000" algn="tl" rotWithShape="0">
                    <a:srgbClr val="000000">
                      <a:alpha val="25000"/>
                    </a:srgbClr>
                  </a:outerShdw>
                </a:effectLst>
                <a:latin typeface="+mj-lt"/>
                <a:ea typeface="+mj-ea"/>
                <a:cs typeface="+mj-cs"/>
              </a:rPr>
              <a:t> of Electrical Engineering</a:t>
            </a:r>
            <a:endParaRPr kumimoji="0" lang="en-US" sz="2700" b="1" i="0" u="none" strike="noStrike" kern="1200"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10</a:t>
            </a:fld>
            <a:endParaRPr lang="en-US"/>
          </a:p>
        </p:txBody>
      </p:sp>
      <p:sp>
        <p:nvSpPr>
          <p:cNvPr id="6" name="Title 5"/>
          <p:cNvSpPr>
            <a:spLocks noGrp="1"/>
          </p:cNvSpPr>
          <p:nvPr>
            <p:ph type="title"/>
          </p:nvPr>
        </p:nvSpPr>
        <p:spPr/>
        <p:txBody>
          <a:bodyPr/>
          <a:lstStyle/>
          <a:p>
            <a:r>
              <a:rPr lang="en-US" dirty="0" smtClean="0"/>
              <a:t>Metamodel</a:t>
            </a:r>
            <a:endParaRPr lang="en-US" dirty="0"/>
          </a:p>
        </p:txBody>
      </p:sp>
      <p:sp>
        <p:nvSpPr>
          <p:cNvPr id="7" name="TextBox 6"/>
          <p:cNvSpPr txBox="1"/>
          <p:nvPr/>
        </p:nvSpPr>
        <p:spPr>
          <a:xfrm>
            <a:off x="762000" y="5715000"/>
            <a:ext cx="7848600" cy="646331"/>
          </a:xfrm>
          <a:prstGeom prst="rect">
            <a:avLst/>
          </a:prstGeom>
          <a:noFill/>
        </p:spPr>
        <p:txBody>
          <a:bodyPr wrap="square" rtlCol="0">
            <a:spAutoFit/>
          </a:bodyPr>
          <a:lstStyle/>
          <a:p>
            <a:pPr algn="r"/>
            <a:r>
              <a:rPr lang="en-US" dirty="0" smtClean="0"/>
              <a:t>The Group class diagram</a:t>
            </a:r>
          </a:p>
          <a:p>
            <a:pPr algn="r"/>
            <a:r>
              <a:rPr lang="en-US" dirty="0" smtClean="0"/>
              <a:t>[</a:t>
            </a:r>
            <a:r>
              <a:rPr lang="en-US" i="1" dirty="0" smtClean="0"/>
              <a:t>BPMN 2.0 specification</a:t>
            </a:r>
            <a:r>
              <a:rPr lang="en-US" dirty="0" smtClean="0"/>
              <a:t>, OMG, 2011]</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26018" y="1619250"/>
            <a:ext cx="6289207" cy="386715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linds(horizontal)">
                                      <p:cBhvr>
                                        <p:cTn id="1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Four types of diagrams:</a:t>
            </a:r>
          </a:p>
          <a:p>
            <a:pPr lvl="1"/>
            <a:r>
              <a:rPr lang="en-US" dirty="0" smtClean="0"/>
              <a:t>Process</a:t>
            </a:r>
          </a:p>
          <a:p>
            <a:pPr lvl="1"/>
            <a:r>
              <a:rPr lang="en-US" dirty="0" smtClean="0"/>
              <a:t>Collaboration</a:t>
            </a:r>
          </a:p>
          <a:p>
            <a:pPr lvl="1"/>
            <a:r>
              <a:rPr lang="en-US" dirty="0" smtClean="0"/>
              <a:t>Choreography</a:t>
            </a:r>
          </a:p>
          <a:p>
            <a:pPr lvl="1"/>
            <a:r>
              <a:rPr lang="en-US" dirty="0" smtClean="0"/>
              <a:t>Conversation</a:t>
            </a:r>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11</a:t>
            </a:fld>
            <a:endParaRPr lang="en-US"/>
          </a:p>
        </p:txBody>
      </p:sp>
      <p:sp>
        <p:nvSpPr>
          <p:cNvPr id="6" name="Title 5"/>
          <p:cNvSpPr>
            <a:spLocks noGrp="1"/>
          </p:cNvSpPr>
          <p:nvPr>
            <p:ph type="title"/>
          </p:nvPr>
        </p:nvSpPr>
        <p:spPr/>
        <p:txBody>
          <a:bodyPr/>
          <a:lstStyle/>
          <a:p>
            <a:r>
              <a:rPr lang="en-US" dirty="0" smtClean="0"/>
              <a:t>Basic concepts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linds(horizontal)">
                                      <p:cBhvr>
                                        <p:cTn id="19" dur="500"/>
                                        <p:tgtEl>
                                          <p:spTgt spid="2">
                                            <p:txEl>
                                              <p:pRg st="3" end="3"/>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8686800" cy="728472"/>
          </a:xfrm>
        </p:spPr>
        <p:txBody>
          <a:bodyPr/>
          <a:lstStyle/>
          <a:p>
            <a:r>
              <a:rPr lang="en-US" dirty="0" smtClean="0"/>
              <a:t>Modeling elements:</a:t>
            </a:r>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12</a:t>
            </a:fld>
            <a:endParaRPr lang="en-US"/>
          </a:p>
        </p:txBody>
      </p:sp>
      <p:sp>
        <p:nvSpPr>
          <p:cNvPr id="6" name="Title 5"/>
          <p:cNvSpPr>
            <a:spLocks noGrp="1"/>
          </p:cNvSpPr>
          <p:nvPr>
            <p:ph type="title"/>
          </p:nvPr>
        </p:nvSpPr>
        <p:spPr/>
        <p:txBody>
          <a:bodyPr/>
          <a:lstStyle/>
          <a:p>
            <a:r>
              <a:rPr lang="en-US" dirty="0" smtClean="0"/>
              <a:t>Basic concepts</a:t>
            </a:r>
            <a:endParaRPr lang="en-US" dirty="0"/>
          </a:p>
        </p:txBody>
      </p:sp>
      <p:sp>
        <p:nvSpPr>
          <p:cNvPr id="8" name="TextBox 7"/>
          <p:cNvSpPr txBox="1"/>
          <p:nvPr/>
        </p:nvSpPr>
        <p:spPr>
          <a:xfrm>
            <a:off x="0" y="1981200"/>
            <a:ext cx="1828800" cy="381000"/>
          </a:xfrm>
          <a:prstGeom prst="rect">
            <a:avLst/>
          </a:prstGeom>
          <a:noFill/>
        </p:spPr>
        <p:txBody>
          <a:bodyPr wrap="square" rtlCol="0">
            <a:spAutoFit/>
          </a:bodyPr>
          <a:lstStyle/>
          <a:p>
            <a:pPr algn="ctr"/>
            <a:r>
              <a:rPr lang="en-US" b="1" dirty="0" smtClean="0"/>
              <a:t>Flow objects</a:t>
            </a:r>
            <a:endParaRPr lang="en-US" b="1" dirty="0"/>
          </a:p>
        </p:txBody>
      </p:sp>
      <p:sp>
        <p:nvSpPr>
          <p:cNvPr id="9" name="TextBox 8"/>
          <p:cNvSpPr txBox="1"/>
          <p:nvPr/>
        </p:nvSpPr>
        <p:spPr>
          <a:xfrm>
            <a:off x="1828800" y="1981200"/>
            <a:ext cx="2133600" cy="381000"/>
          </a:xfrm>
          <a:prstGeom prst="rect">
            <a:avLst/>
          </a:prstGeom>
          <a:noFill/>
        </p:spPr>
        <p:txBody>
          <a:bodyPr wrap="square" rtlCol="0">
            <a:spAutoFit/>
          </a:bodyPr>
          <a:lstStyle/>
          <a:p>
            <a:pPr algn="ctr"/>
            <a:r>
              <a:rPr lang="en-US" b="1" dirty="0" smtClean="0"/>
              <a:t>Connectors</a:t>
            </a:r>
            <a:endParaRPr lang="en-US" b="1" dirty="0"/>
          </a:p>
        </p:txBody>
      </p:sp>
      <p:sp>
        <p:nvSpPr>
          <p:cNvPr id="10" name="TextBox 9"/>
          <p:cNvSpPr txBox="1"/>
          <p:nvPr/>
        </p:nvSpPr>
        <p:spPr>
          <a:xfrm>
            <a:off x="4191000" y="1981200"/>
            <a:ext cx="1828800" cy="381000"/>
          </a:xfrm>
          <a:prstGeom prst="rect">
            <a:avLst/>
          </a:prstGeom>
          <a:noFill/>
        </p:spPr>
        <p:txBody>
          <a:bodyPr wrap="square" rtlCol="0">
            <a:spAutoFit/>
          </a:bodyPr>
          <a:lstStyle/>
          <a:p>
            <a:pPr algn="ctr"/>
            <a:r>
              <a:rPr lang="en-US" b="1" dirty="0" smtClean="0"/>
              <a:t>Artifacts</a:t>
            </a:r>
            <a:endParaRPr lang="en-US" b="1" dirty="0"/>
          </a:p>
        </p:txBody>
      </p:sp>
      <p:sp>
        <p:nvSpPr>
          <p:cNvPr id="11" name="TextBox 10"/>
          <p:cNvSpPr txBox="1"/>
          <p:nvPr/>
        </p:nvSpPr>
        <p:spPr>
          <a:xfrm>
            <a:off x="6629400" y="1981200"/>
            <a:ext cx="1828800" cy="381000"/>
          </a:xfrm>
          <a:prstGeom prst="rect">
            <a:avLst/>
          </a:prstGeom>
          <a:noFill/>
        </p:spPr>
        <p:txBody>
          <a:bodyPr wrap="square" rtlCol="0">
            <a:spAutoFit/>
          </a:bodyPr>
          <a:lstStyle/>
          <a:p>
            <a:pPr algn="ctr"/>
            <a:r>
              <a:rPr lang="en-US" b="1" dirty="0" smtClean="0"/>
              <a:t>Swimlanes</a:t>
            </a:r>
            <a:endParaRPr lang="en-US" b="1" dirty="0"/>
          </a:p>
        </p:txBody>
      </p:sp>
      <p:pic>
        <p:nvPicPr>
          <p:cNvPr id="1029" name="Picture 5"/>
          <p:cNvPicPr>
            <a:picLocks noChangeAspect="1" noChangeArrowheads="1"/>
          </p:cNvPicPr>
          <p:nvPr/>
        </p:nvPicPr>
        <p:blipFill>
          <a:blip r:embed="rId3" cstate="print"/>
          <a:srcRect/>
          <a:stretch>
            <a:fillRect/>
          </a:stretch>
        </p:blipFill>
        <p:spPr bwMode="auto">
          <a:xfrm>
            <a:off x="1981200" y="2804680"/>
            <a:ext cx="2257425" cy="333375"/>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1971675" y="3692240"/>
            <a:ext cx="2295525" cy="485775"/>
          </a:xfrm>
          <a:prstGeom prst="rect">
            <a:avLst/>
          </a:prstGeom>
          <a:noFill/>
          <a:ln w="9525">
            <a:noFill/>
            <a:miter lim="800000"/>
            <a:headEnd/>
            <a:tailEnd/>
          </a:ln>
        </p:spPr>
      </p:pic>
      <p:pic>
        <p:nvPicPr>
          <p:cNvPr id="1031" name="Picture 7"/>
          <p:cNvPicPr>
            <a:picLocks noChangeAspect="1" noChangeArrowheads="1"/>
          </p:cNvPicPr>
          <p:nvPr/>
        </p:nvPicPr>
        <p:blipFill>
          <a:blip r:embed="rId5" cstate="print"/>
          <a:srcRect/>
          <a:stretch>
            <a:fillRect/>
          </a:stretch>
        </p:blipFill>
        <p:spPr bwMode="auto">
          <a:xfrm>
            <a:off x="2047875" y="4738255"/>
            <a:ext cx="2143125" cy="590550"/>
          </a:xfrm>
          <a:prstGeom prst="rect">
            <a:avLst/>
          </a:prstGeom>
          <a:noFill/>
          <a:ln w="9525">
            <a:noFill/>
            <a:miter lim="800000"/>
            <a:headEnd/>
            <a:tailEnd/>
          </a:ln>
        </p:spPr>
      </p:pic>
      <p:pic>
        <p:nvPicPr>
          <p:cNvPr id="1034" name="Picture 10"/>
          <p:cNvPicPr>
            <a:picLocks noChangeAspect="1" noChangeArrowheads="1"/>
          </p:cNvPicPr>
          <p:nvPr/>
        </p:nvPicPr>
        <p:blipFill>
          <a:blip r:embed="rId6" cstate="print"/>
          <a:srcRect/>
          <a:stretch>
            <a:fillRect/>
          </a:stretch>
        </p:blipFill>
        <p:spPr bwMode="auto">
          <a:xfrm>
            <a:off x="4867275" y="2625435"/>
            <a:ext cx="542925" cy="647048"/>
          </a:xfrm>
          <a:prstGeom prst="rect">
            <a:avLst/>
          </a:prstGeom>
          <a:noFill/>
          <a:ln w="9525">
            <a:noFill/>
            <a:miter lim="800000"/>
            <a:headEnd/>
            <a:tailEnd/>
          </a:ln>
        </p:spPr>
      </p:pic>
      <p:pic>
        <p:nvPicPr>
          <p:cNvPr id="1035" name="Picture 11"/>
          <p:cNvPicPr>
            <a:picLocks noChangeAspect="1" noChangeArrowheads="1"/>
          </p:cNvPicPr>
          <p:nvPr/>
        </p:nvPicPr>
        <p:blipFill>
          <a:blip r:embed="rId7" cstate="print"/>
          <a:srcRect/>
          <a:stretch>
            <a:fillRect/>
          </a:stretch>
        </p:blipFill>
        <p:spPr bwMode="auto">
          <a:xfrm>
            <a:off x="4791222" y="3602180"/>
            <a:ext cx="618978" cy="457200"/>
          </a:xfrm>
          <a:prstGeom prst="rect">
            <a:avLst/>
          </a:prstGeom>
          <a:noFill/>
          <a:ln w="9525">
            <a:noFill/>
            <a:miter lim="800000"/>
            <a:headEnd/>
            <a:tailEnd/>
          </a:ln>
        </p:spPr>
      </p:pic>
      <p:sp>
        <p:nvSpPr>
          <p:cNvPr id="36" name="Rounded Rectangle 35"/>
          <p:cNvSpPr/>
          <p:nvPr/>
        </p:nvSpPr>
        <p:spPr>
          <a:xfrm>
            <a:off x="4537365" y="4405745"/>
            <a:ext cx="1177635" cy="775855"/>
          </a:xfrm>
          <a:prstGeom prst="roundRect">
            <a:avLst/>
          </a:prstGeom>
          <a:noFill/>
          <a:ln w="28575" cmpd="sng">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4038600" y="5534890"/>
            <a:ext cx="2306780" cy="671945"/>
            <a:chOff x="4191000" y="5576455"/>
            <a:chExt cx="2306780" cy="671945"/>
          </a:xfrm>
        </p:grpSpPr>
        <p:sp>
          <p:nvSpPr>
            <p:cNvPr id="37" name="Rectangle 36"/>
            <p:cNvSpPr/>
            <p:nvPr/>
          </p:nvSpPr>
          <p:spPr>
            <a:xfrm>
              <a:off x="4648200" y="5638800"/>
              <a:ext cx="1447800" cy="457200"/>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a:stCxn id="37" idx="1"/>
            </p:cNvCxnSpPr>
            <p:nvPr/>
          </p:nvCxnSpPr>
          <p:spPr>
            <a:xfrm flipH="1">
              <a:off x="4191000" y="5867400"/>
              <a:ext cx="457200" cy="381000"/>
            </a:xfrm>
            <a:prstGeom prst="line">
              <a:avLst/>
            </a:prstGeom>
            <a:ln w="28575"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897580" y="5576455"/>
              <a:ext cx="1600200" cy="581889"/>
            </a:xfrm>
            <a:prstGeom prst="rect">
              <a:avLst/>
            </a:prstGeom>
            <a:solidFill>
              <a:schemeClr val="bg1"/>
            </a:solidFill>
          </p:spPr>
          <p:txBody>
            <a:bodyPr wrap="square" rtlCol="0">
              <a:noAutofit/>
            </a:bodyPr>
            <a:lstStyle/>
            <a:p>
              <a:endParaRPr lang="en-US" sz="1400" dirty="0"/>
            </a:p>
          </p:txBody>
        </p:sp>
        <p:sp>
          <p:nvSpPr>
            <p:cNvPr id="43" name="TextBox 42"/>
            <p:cNvSpPr txBox="1"/>
            <p:nvPr/>
          </p:nvSpPr>
          <p:spPr>
            <a:xfrm>
              <a:off x="4675910" y="5618020"/>
              <a:ext cx="1600200" cy="523220"/>
            </a:xfrm>
            <a:prstGeom prst="rect">
              <a:avLst/>
            </a:prstGeom>
            <a:noFill/>
          </p:spPr>
          <p:txBody>
            <a:bodyPr wrap="square" rtlCol="0">
              <a:spAutoFit/>
            </a:bodyPr>
            <a:lstStyle/>
            <a:p>
              <a:r>
                <a:rPr lang="en-US" sz="1400" dirty="0" smtClean="0"/>
                <a:t>Descriptive text</a:t>
              </a:r>
            </a:p>
            <a:p>
              <a:pPr algn="ctr"/>
              <a:r>
                <a:rPr lang="en-US" sz="1400" dirty="0" smtClean="0"/>
                <a:t>here</a:t>
              </a:r>
              <a:endParaRPr lang="en-US" sz="1400" dirty="0"/>
            </a:p>
          </p:txBody>
        </p:sp>
      </p:grpSp>
      <p:grpSp>
        <p:nvGrpSpPr>
          <p:cNvPr id="63" name="Group 62"/>
          <p:cNvGrpSpPr/>
          <p:nvPr/>
        </p:nvGrpSpPr>
        <p:grpSpPr>
          <a:xfrm>
            <a:off x="5971310" y="2840180"/>
            <a:ext cx="3048000" cy="1219200"/>
            <a:chOff x="6072190" y="2969419"/>
            <a:chExt cx="3048000" cy="1219200"/>
          </a:xfrm>
        </p:grpSpPr>
        <p:sp>
          <p:nvSpPr>
            <p:cNvPr id="45" name="Rectangle 44"/>
            <p:cNvSpPr/>
            <p:nvPr/>
          </p:nvSpPr>
          <p:spPr>
            <a:xfrm>
              <a:off x="6072190" y="2971800"/>
              <a:ext cx="3048000" cy="1216152"/>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400" dirty="0" smtClean="0">
                  <a:solidFill>
                    <a:schemeClr val="tx1"/>
                  </a:solidFill>
                </a:rPr>
                <a:t>Name</a:t>
              </a:r>
              <a:endParaRPr lang="en-US" dirty="0">
                <a:solidFill>
                  <a:schemeClr val="tx1"/>
                </a:solidFill>
              </a:endParaRPr>
            </a:p>
          </p:txBody>
        </p:sp>
        <p:cxnSp>
          <p:nvCxnSpPr>
            <p:cNvPr id="47" name="Straight Connector 46"/>
            <p:cNvCxnSpPr/>
            <p:nvPr/>
          </p:nvCxnSpPr>
          <p:spPr>
            <a:xfrm>
              <a:off x="6436515" y="2969419"/>
              <a:ext cx="6930" cy="1219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5957455" y="4668980"/>
            <a:ext cx="3048000" cy="1219200"/>
            <a:chOff x="6073058" y="4343400"/>
            <a:chExt cx="3048000" cy="1219200"/>
          </a:xfrm>
        </p:grpSpPr>
        <p:sp>
          <p:nvSpPr>
            <p:cNvPr id="52" name="Rectangle 51"/>
            <p:cNvSpPr/>
            <p:nvPr/>
          </p:nvSpPr>
          <p:spPr>
            <a:xfrm>
              <a:off x="6073058" y="4343400"/>
              <a:ext cx="3048000" cy="1219200"/>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400" dirty="0" smtClean="0">
                  <a:solidFill>
                    <a:schemeClr val="tx1"/>
                  </a:solidFill>
                </a:rPr>
                <a:t>Name</a:t>
              </a:r>
              <a:endParaRPr lang="en-US" dirty="0">
                <a:solidFill>
                  <a:schemeClr val="tx1"/>
                </a:solidFill>
              </a:endParaRPr>
            </a:p>
          </p:txBody>
        </p:sp>
        <p:sp>
          <p:nvSpPr>
            <p:cNvPr id="53" name="Rectangle 52"/>
            <p:cNvSpPr/>
            <p:nvPr/>
          </p:nvSpPr>
          <p:spPr>
            <a:xfrm>
              <a:off x="6447133" y="4343400"/>
              <a:ext cx="2673925" cy="609600"/>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400" dirty="0" smtClean="0">
                  <a:solidFill>
                    <a:schemeClr val="tx1"/>
                  </a:solidFill>
                </a:rPr>
                <a:t>Name</a:t>
              </a:r>
              <a:endParaRPr lang="en-US" dirty="0">
                <a:solidFill>
                  <a:schemeClr val="tx1"/>
                </a:solidFill>
              </a:endParaRPr>
            </a:p>
          </p:txBody>
        </p:sp>
        <p:sp>
          <p:nvSpPr>
            <p:cNvPr id="54" name="Rectangle 53"/>
            <p:cNvSpPr/>
            <p:nvPr/>
          </p:nvSpPr>
          <p:spPr>
            <a:xfrm>
              <a:off x="6446914" y="4953000"/>
              <a:ext cx="2667000" cy="609600"/>
            </a:xfrm>
            <a:prstGeom prst="rect">
              <a:avLst/>
            </a:prstGeom>
            <a:no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400" dirty="0" smtClean="0">
                  <a:solidFill>
                    <a:schemeClr val="tx1"/>
                  </a:solidFill>
                </a:rPr>
                <a:t>Name</a:t>
              </a:r>
              <a:endParaRPr lang="en-US" dirty="0">
                <a:solidFill>
                  <a:schemeClr val="tx1"/>
                </a:solidFill>
              </a:endParaRPr>
            </a:p>
          </p:txBody>
        </p:sp>
      </p:grpSp>
      <p:sp>
        <p:nvSpPr>
          <p:cNvPr id="56" name="Oval 55"/>
          <p:cNvSpPr/>
          <p:nvPr/>
        </p:nvSpPr>
        <p:spPr>
          <a:xfrm>
            <a:off x="637310" y="2667000"/>
            <a:ext cx="533400" cy="533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228600" y="3706090"/>
            <a:ext cx="1447800" cy="8382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iamond 57"/>
          <p:cNvSpPr/>
          <p:nvPr/>
        </p:nvSpPr>
        <p:spPr>
          <a:xfrm>
            <a:off x="568035" y="5056910"/>
            <a:ext cx="762000" cy="762000"/>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nvCxnSpPr>
        <p:spPr>
          <a:xfrm>
            <a:off x="137160" y="2362200"/>
            <a:ext cx="886968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0" y="2362200"/>
            <a:ext cx="1828800" cy="338554"/>
          </a:xfrm>
          <a:prstGeom prst="rect">
            <a:avLst/>
          </a:prstGeom>
          <a:noFill/>
        </p:spPr>
        <p:txBody>
          <a:bodyPr wrap="square" rtlCol="0">
            <a:spAutoFit/>
          </a:bodyPr>
          <a:lstStyle/>
          <a:p>
            <a:pPr algn="ctr"/>
            <a:r>
              <a:rPr lang="en-US" sz="1600" dirty="0" smtClean="0"/>
              <a:t>Events</a:t>
            </a:r>
            <a:endParaRPr lang="en-US" sz="1600" dirty="0"/>
          </a:p>
        </p:txBody>
      </p:sp>
      <p:sp>
        <p:nvSpPr>
          <p:cNvPr id="65" name="TextBox 64"/>
          <p:cNvSpPr txBox="1"/>
          <p:nvPr/>
        </p:nvSpPr>
        <p:spPr>
          <a:xfrm>
            <a:off x="0" y="3366655"/>
            <a:ext cx="1828800" cy="338554"/>
          </a:xfrm>
          <a:prstGeom prst="rect">
            <a:avLst/>
          </a:prstGeom>
          <a:noFill/>
        </p:spPr>
        <p:txBody>
          <a:bodyPr wrap="square" rtlCol="0">
            <a:spAutoFit/>
          </a:bodyPr>
          <a:lstStyle/>
          <a:p>
            <a:pPr algn="ctr"/>
            <a:r>
              <a:rPr lang="en-US" sz="1600" dirty="0" smtClean="0"/>
              <a:t>Activities</a:t>
            </a:r>
            <a:endParaRPr lang="en-US" sz="1600" dirty="0"/>
          </a:p>
        </p:txBody>
      </p:sp>
      <p:sp>
        <p:nvSpPr>
          <p:cNvPr id="66" name="TextBox 65"/>
          <p:cNvSpPr txBox="1"/>
          <p:nvPr/>
        </p:nvSpPr>
        <p:spPr>
          <a:xfrm>
            <a:off x="0" y="4724400"/>
            <a:ext cx="1828800" cy="338554"/>
          </a:xfrm>
          <a:prstGeom prst="rect">
            <a:avLst/>
          </a:prstGeom>
          <a:noFill/>
        </p:spPr>
        <p:txBody>
          <a:bodyPr wrap="square" rtlCol="0">
            <a:spAutoFit/>
          </a:bodyPr>
          <a:lstStyle/>
          <a:p>
            <a:pPr algn="ctr"/>
            <a:r>
              <a:rPr lang="en-US" sz="1600" dirty="0" smtClean="0"/>
              <a:t>Gateways</a:t>
            </a:r>
            <a:endParaRPr lang="en-US" sz="1600" dirty="0"/>
          </a:p>
        </p:txBody>
      </p:sp>
      <p:sp>
        <p:nvSpPr>
          <p:cNvPr id="67" name="TextBox 66"/>
          <p:cNvSpPr txBox="1"/>
          <p:nvPr/>
        </p:nvSpPr>
        <p:spPr>
          <a:xfrm>
            <a:off x="2057400" y="2562225"/>
            <a:ext cx="1828800" cy="338554"/>
          </a:xfrm>
          <a:prstGeom prst="rect">
            <a:avLst/>
          </a:prstGeom>
          <a:noFill/>
        </p:spPr>
        <p:txBody>
          <a:bodyPr wrap="square" rtlCol="0">
            <a:spAutoFit/>
          </a:bodyPr>
          <a:lstStyle/>
          <a:p>
            <a:pPr algn="ctr"/>
            <a:r>
              <a:rPr lang="en-US" sz="1600" dirty="0" smtClean="0"/>
              <a:t>Sequence Flow</a:t>
            </a:r>
            <a:endParaRPr lang="en-US" sz="1600" dirty="0"/>
          </a:p>
        </p:txBody>
      </p:sp>
      <p:sp>
        <p:nvSpPr>
          <p:cNvPr id="68" name="TextBox 67"/>
          <p:cNvSpPr txBox="1"/>
          <p:nvPr/>
        </p:nvSpPr>
        <p:spPr>
          <a:xfrm>
            <a:off x="2057400" y="3505200"/>
            <a:ext cx="1828800" cy="338554"/>
          </a:xfrm>
          <a:prstGeom prst="rect">
            <a:avLst/>
          </a:prstGeom>
          <a:noFill/>
        </p:spPr>
        <p:txBody>
          <a:bodyPr wrap="square" rtlCol="0">
            <a:spAutoFit/>
          </a:bodyPr>
          <a:lstStyle/>
          <a:p>
            <a:pPr algn="ctr"/>
            <a:r>
              <a:rPr lang="en-US" sz="1600" dirty="0" smtClean="0"/>
              <a:t>Message Flow</a:t>
            </a:r>
            <a:endParaRPr lang="en-US" sz="1600" dirty="0"/>
          </a:p>
        </p:txBody>
      </p:sp>
      <p:sp>
        <p:nvSpPr>
          <p:cNvPr id="69" name="TextBox 68"/>
          <p:cNvSpPr txBox="1"/>
          <p:nvPr/>
        </p:nvSpPr>
        <p:spPr>
          <a:xfrm>
            <a:off x="2209800" y="4419600"/>
            <a:ext cx="1828800" cy="338554"/>
          </a:xfrm>
          <a:prstGeom prst="rect">
            <a:avLst/>
          </a:prstGeom>
          <a:noFill/>
        </p:spPr>
        <p:txBody>
          <a:bodyPr wrap="square" rtlCol="0">
            <a:spAutoFit/>
          </a:bodyPr>
          <a:lstStyle/>
          <a:p>
            <a:pPr algn="ctr"/>
            <a:r>
              <a:rPr lang="en-US" sz="1600" dirty="0" smtClean="0"/>
              <a:t>Association</a:t>
            </a:r>
            <a:endParaRPr lang="en-US" sz="1600" dirty="0"/>
          </a:p>
        </p:txBody>
      </p:sp>
      <p:sp>
        <p:nvSpPr>
          <p:cNvPr id="70" name="TextBox 69"/>
          <p:cNvSpPr txBox="1"/>
          <p:nvPr/>
        </p:nvSpPr>
        <p:spPr>
          <a:xfrm>
            <a:off x="4191000" y="2362200"/>
            <a:ext cx="1828800" cy="338554"/>
          </a:xfrm>
          <a:prstGeom prst="rect">
            <a:avLst/>
          </a:prstGeom>
          <a:noFill/>
        </p:spPr>
        <p:txBody>
          <a:bodyPr wrap="square" rtlCol="0">
            <a:spAutoFit/>
          </a:bodyPr>
          <a:lstStyle/>
          <a:p>
            <a:pPr algn="ctr"/>
            <a:r>
              <a:rPr lang="en-US" sz="1600" dirty="0" smtClean="0"/>
              <a:t>Data Object</a:t>
            </a:r>
            <a:endParaRPr lang="en-US" sz="1600" dirty="0"/>
          </a:p>
        </p:txBody>
      </p:sp>
      <p:sp>
        <p:nvSpPr>
          <p:cNvPr id="71" name="TextBox 70"/>
          <p:cNvSpPr txBox="1"/>
          <p:nvPr/>
        </p:nvSpPr>
        <p:spPr>
          <a:xfrm>
            <a:off x="4191000" y="3319046"/>
            <a:ext cx="1828800" cy="338554"/>
          </a:xfrm>
          <a:prstGeom prst="rect">
            <a:avLst/>
          </a:prstGeom>
          <a:noFill/>
        </p:spPr>
        <p:txBody>
          <a:bodyPr wrap="square" rtlCol="0">
            <a:spAutoFit/>
          </a:bodyPr>
          <a:lstStyle/>
          <a:p>
            <a:pPr algn="ctr"/>
            <a:r>
              <a:rPr lang="en-US" sz="1600" dirty="0" smtClean="0"/>
              <a:t>Message</a:t>
            </a:r>
            <a:endParaRPr lang="en-US" sz="1600" dirty="0"/>
          </a:p>
        </p:txBody>
      </p:sp>
      <p:sp>
        <p:nvSpPr>
          <p:cNvPr id="72" name="TextBox 71"/>
          <p:cNvSpPr txBox="1"/>
          <p:nvPr/>
        </p:nvSpPr>
        <p:spPr>
          <a:xfrm>
            <a:off x="4191000" y="4087971"/>
            <a:ext cx="1828800" cy="338554"/>
          </a:xfrm>
          <a:prstGeom prst="rect">
            <a:avLst/>
          </a:prstGeom>
          <a:noFill/>
        </p:spPr>
        <p:txBody>
          <a:bodyPr wrap="square" rtlCol="0">
            <a:spAutoFit/>
          </a:bodyPr>
          <a:lstStyle/>
          <a:p>
            <a:pPr algn="ctr"/>
            <a:r>
              <a:rPr lang="en-US" sz="1600" dirty="0" smtClean="0"/>
              <a:t>Group</a:t>
            </a:r>
            <a:endParaRPr lang="en-US" sz="1600" dirty="0"/>
          </a:p>
        </p:txBody>
      </p:sp>
      <p:sp>
        <p:nvSpPr>
          <p:cNvPr id="73" name="TextBox 72"/>
          <p:cNvSpPr txBox="1"/>
          <p:nvPr/>
        </p:nvSpPr>
        <p:spPr>
          <a:xfrm>
            <a:off x="4197925" y="5300246"/>
            <a:ext cx="1828800" cy="338554"/>
          </a:xfrm>
          <a:prstGeom prst="rect">
            <a:avLst/>
          </a:prstGeom>
          <a:noFill/>
        </p:spPr>
        <p:txBody>
          <a:bodyPr wrap="square" rtlCol="0">
            <a:spAutoFit/>
          </a:bodyPr>
          <a:lstStyle/>
          <a:p>
            <a:pPr algn="ctr"/>
            <a:r>
              <a:rPr lang="en-US" sz="1600" dirty="0" smtClean="0"/>
              <a:t>Text Annotation</a:t>
            </a:r>
            <a:endParaRPr lang="en-US" sz="1600" dirty="0"/>
          </a:p>
        </p:txBody>
      </p:sp>
      <p:sp>
        <p:nvSpPr>
          <p:cNvPr id="74" name="TextBox 73"/>
          <p:cNvSpPr txBox="1"/>
          <p:nvPr/>
        </p:nvSpPr>
        <p:spPr>
          <a:xfrm>
            <a:off x="6650180" y="2480846"/>
            <a:ext cx="1828800" cy="338554"/>
          </a:xfrm>
          <a:prstGeom prst="rect">
            <a:avLst/>
          </a:prstGeom>
          <a:noFill/>
        </p:spPr>
        <p:txBody>
          <a:bodyPr wrap="square" rtlCol="0">
            <a:spAutoFit/>
          </a:bodyPr>
          <a:lstStyle/>
          <a:p>
            <a:pPr algn="ctr"/>
            <a:r>
              <a:rPr lang="en-US" sz="1600" dirty="0" smtClean="0"/>
              <a:t>Pool</a:t>
            </a:r>
            <a:endParaRPr lang="en-US" sz="1600" dirty="0"/>
          </a:p>
        </p:txBody>
      </p:sp>
      <p:sp>
        <p:nvSpPr>
          <p:cNvPr id="75" name="TextBox 74"/>
          <p:cNvSpPr txBox="1"/>
          <p:nvPr/>
        </p:nvSpPr>
        <p:spPr>
          <a:xfrm>
            <a:off x="6657110" y="4309646"/>
            <a:ext cx="1828800" cy="338554"/>
          </a:xfrm>
          <a:prstGeom prst="rect">
            <a:avLst/>
          </a:prstGeom>
          <a:noFill/>
        </p:spPr>
        <p:txBody>
          <a:bodyPr wrap="square" rtlCol="0">
            <a:spAutoFit/>
          </a:bodyPr>
          <a:lstStyle/>
          <a:p>
            <a:pPr algn="ctr"/>
            <a:r>
              <a:rPr lang="en-US" sz="1600" dirty="0" smtClean="0"/>
              <a:t>Lane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linds(horizontal)">
                                      <p:cBhvr>
                                        <p:cTn id="11" dur="500"/>
                                        <p:tgtEl>
                                          <p:spTgt spid="6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blinds(horizontal)">
                                      <p:cBhvr>
                                        <p:cTn id="18" dur="500"/>
                                        <p:tgtEl>
                                          <p:spTgt spid="6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blinds(horizontal)">
                                      <p:cBhvr>
                                        <p:cTn id="21" dur="500"/>
                                        <p:tgtEl>
                                          <p:spTgt spid="5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blinds(horizontal)">
                                      <p:cBhvr>
                                        <p:cTn id="24" dur="500"/>
                                        <p:tgtEl>
                                          <p:spTgt spid="6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blinds(horizontal)">
                                      <p:cBhvr>
                                        <p:cTn id="30" dur="500"/>
                                        <p:tgtEl>
                                          <p:spTgt spid="6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blinds(horizontal)">
                                      <p:cBhvr>
                                        <p:cTn id="33" dur="500"/>
                                        <p:tgtEl>
                                          <p:spTgt spid="58"/>
                                        </p:tgtEl>
                                      </p:cBhvr>
                                    </p:animEffect>
                                  </p:childTnLst>
                                </p:cTn>
                              </p:par>
                            </p:childTnLst>
                          </p:cTn>
                        </p:par>
                        <p:par>
                          <p:cTn id="34" fill="hold">
                            <p:stCondLst>
                              <p:cond delay="1500"/>
                            </p:stCondLst>
                            <p:childTnLst>
                              <p:par>
                                <p:cTn id="35" presetID="3" presetClass="entr" presetSubtype="1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blinds(horizontal)">
                                      <p:cBhvr>
                                        <p:cTn id="40" dur="500"/>
                                        <p:tgtEl>
                                          <p:spTgt spid="67"/>
                                        </p:tgtEl>
                                      </p:cBhvr>
                                    </p:animEffect>
                                  </p:childTnLst>
                                </p:cTn>
                              </p:par>
                              <p:par>
                                <p:cTn id="41" presetID="3" presetClass="entr" presetSubtype="10" fill="hold" nodeType="withEffect">
                                  <p:stCondLst>
                                    <p:cond delay="0"/>
                                  </p:stCondLst>
                                  <p:childTnLst>
                                    <p:set>
                                      <p:cBhvr>
                                        <p:cTn id="42" dur="1" fill="hold">
                                          <p:stCondLst>
                                            <p:cond delay="0"/>
                                          </p:stCondLst>
                                        </p:cTn>
                                        <p:tgtEl>
                                          <p:spTgt spid="1029"/>
                                        </p:tgtEl>
                                        <p:attrNameLst>
                                          <p:attrName>style.visibility</p:attrName>
                                        </p:attrNameLst>
                                      </p:cBhvr>
                                      <p:to>
                                        <p:strVal val="visible"/>
                                      </p:to>
                                    </p:set>
                                    <p:animEffect transition="in" filter="blinds(horizontal)">
                                      <p:cBhvr>
                                        <p:cTn id="43" dur="500"/>
                                        <p:tgtEl>
                                          <p:spTgt spid="102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blinds(horizontal)">
                                      <p:cBhvr>
                                        <p:cTn id="46" dur="500"/>
                                        <p:tgtEl>
                                          <p:spTgt spid="68"/>
                                        </p:tgtEl>
                                      </p:cBhvr>
                                    </p:animEffect>
                                  </p:childTnLst>
                                </p:cTn>
                              </p:par>
                              <p:par>
                                <p:cTn id="47" presetID="3" presetClass="entr" presetSubtype="10" fill="hold" nodeType="withEffect">
                                  <p:stCondLst>
                                    <p:cond delay="0"/>
                                  </p:stCondLst>
                                  <p:childTnLst>
                                    <p:set>
                                      <p:cBhvr>
                                        <p:cTn id="48" dur="1" fill="hold">
                                          <p:stCondLst>
                                            <p:cond delay="0"/>
                                          </p:stCondLst>
                                        </p:cTn>
                                        <p:tgtEl>
                                          <p:spTgt spid="1030"/>
                                        </p:tgtEl>
                                        <p:attrNameLst>
                                          <p:attrName>style.visibility</p:attrName>
                                        </p:attrNameLst>
                                      </p:cBhvr>
                                      <p:to>
                                        <p:strVal val="visible"/>
                                      </p:to>
                                    </p:set>
                                    <p:animEffect transition="in" filter="blinds(horizontal)">
                                      <p:cBhvr>
                                        <p:cTn id="49" dur="500"/>
                                        <p:tgtEl>
                                          <p:spTgt spid="103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blinds(horizontal)">
                                      <p:cBhvr>
                                        <p:cTn id="52" dur="500"/>
                                        <p:tgtEl>
                                          <p:spTgt spid="69"/>
                                        </p:tgtEl>
                                      </p:cBhvr>
                                    </p:animEffect>
                                  </p:childTnLst>
                                </p:cTn>
                              </p:par>
                              <p:par>
                                <p:cTn id="53" presetID="3" presetClass="entr" presetSubtype="10" fill="hold" nodeType="withEffect">
                                  <p:stCondLst>
                                    <p:cond delay="0"/>
                                  </p:stCondLst>
                                  <p:childTnLst>
                                    <p:set>
                                      <p:cBhvr>
                                        <p:cTn id="54" dur="1" fill="hold">
                                          <p:stCondLst>
                                            <p:cond delay="0"/>
                                          </p:stCondLst>
                                        </p:cTn>
                                        <p:tgtEl>
                                          <p:spTgt spid="1031"/>
                                        </p:tgtEl>
                                        <p:attrNameLst>
                                          <p:attrName>style.visibility</p:attrName>
                                        </p:attrNameLst>
                                      </p:cBhvr>
                                      <p:to>
                                        <p:strVal val="visible"/>
                                      </p:to>
                                    </p:set>
                                    <p:animEffect transition="in" filter="blinds(horizontal)">
                                      <p:cBhvr>
                                        <p:cTn id="55" dur="500"/>
                                        <p:tgtEl>
                                          <p:spTgt spid="1031"/>
                                        </p:tgtEl>
                                      </p:cBhvr>
                                    </p:animEffect>
                                  </p:childTnLst>
                                </p:cTn>
                              </p:par>
                            </p:childTnLst>
                          </p:cTn>
                        </p:par>
                        <p:par>
                          <p:cTn id="56" fill="hold">
                            <p:stCondLst>
                              <p:cond delay="2000"/>
                            </p:stCondLst>
                            <p:childTnLst>
                              <p:par>
                                <p:cTn id="57" presetID="3" presetClass="entr" presetSubtype="10"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blinds(horizontal)">
                                      <p:cBhvr>
                                        <p:cTn id="59" dur="500"/>
                                        <p:tgtEl>
                                          <p:spTgt spid="10"/>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blinds(horizontal)">
                                      <p:cBhvr>
                                        <p:cTn id="62" dur="500"/>
                                        <p:tgtEl>
                                          <p:spTgt spid="70"/>
                                        </p:tgtEl>
                                      </p:cBhvr>
                                    </p:animEffect>
                                  </p:childTnLst>
                                </p:cTn>
                              </p:par>
                              <p:par>
                                <p:cTn id="63" presetID="3" presetClass="entr" presetSubtype="10" fill="hold" nodeType="withEffect">
                                  <p:stCondLst>
                                    <p:cond delay="0"/>
                                  </p:stCondLst>
                                  <p:childTnLst>
                                    <p:set>
                                      <p:cBhvr>
                                        <p:cTn id="64" dur="1" fill="hold">
                                          <p:stCondLst>
                                            <p:cond delay="0"/>
                                          </p:stCondLst>
                                        </p:cTn>
                                        <p:tgtEl>
                                          <p:spTgt spid="1034"/>
                                        </p:tgtEl>
                                        <p:attrNameLst>
                                          <p:attrName>style.visibility</p:attrName>
                                        </p:attrNameLst>
                                      </p:cBhvr>
                                      <p:to>
                                        <p:strVal val="visible"/>
                                      </p:to>
                                    </p:set>
                                    <p:animEffect transition="in" filter="blinds(horizontal)">
                                      <p:cBhvr>
                                        <p:cTn id="65" dur="500"/>
                                        <p:tgtEl>
                                          <p:spTgt spid="1034"/>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71"/>
                                        </p:tgtEl>
                                        <p:attrNameLst>
                                          <p:attrName>style.visibility</p:attrName>
                                        </p:attrNameLst>
                                      </p:cBhvr>
                                      <p:to>
                                        <p:strVal val="visible"/>
                                      </p:to>
                                    </p:set>
                                    <p:animEffect transition="in" filter="blinds(horizontal)">
                                      <p:cBhvr>
                                        <p:cTn id="68" dur="500"/>
                                        <p:tgtEl>
                                          <p:spTgt spid="71"/>
                                        </p:tgtEl>
                                      </p:cBhvr>
                                    </p:animEffect>
                                  </p:childTnLst>
                                </p:cTn>
                              </p:par>
                              <p:par>
                                <p:cTn id="69" presetID="3" presetClass="entr" presetSubtype="10" fill="hold" nodeType="withEffect">
                                  <p:stCondLst>
                                    <p:cond delay="0"/>
                                  </p:stCondLst>
                                  <p:childTnLst>
                                    <p:set>
                                      <p:cBhvr>
                                        <p:cTn id="70" dur="1" fill="hold">
                                          <p:stCondLst>
                                            <p:cond delay="0"/>
                                          </p:stCondLst>
                                        </p:cTn>
                                        <p:tgtEl>
                                          <p:spTgt spid="1035"/>
                                        </p:tgtEl>
                                        <p:attrNameLst>
                                          <p:attrName>style.visibility</p:attrName>
                                        </p:attrNameLst>
                                      </p:cBhvr>
                                      <p:to>
                                        <p:strVal val="visible"/>
                                      </p:to>
                                    </p:set>
                                    <p:animEffect transition="in" filter="blinds(horizontal)">
                                      <p:cBhvr>
                                        <p:cTn id="71" dur="500"/>
                                        <p:tgtEl>
                                          <p:spTgt spid="1035"/>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72"/>
                                        </p:tgtEl>
                                        <p:attrNameLst>
                                          <p:attrName>style.visibility</p:attrName>
                                        </p:attrNameLst>
                                      </p:cBhvr>
                                      <p:to>
                                        <p:strVal val="visible"/>
                                      </p:to>
                                    </p:set>
                                    <p:animEffect transition="in" filter="blinds(horizontal)">
                                      <p:cBhvr>
                                        <p:cTn id="74" dur="500"/>
                                        <p:tgtEl>
                                          <p:spTgt spid="72"/>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blinds(horizontal)">
                                      <p:cBhvr>
                                        <p:cTn id="77" dur="500"/>
                                        <p:tgtEl>
                                          <p:spTgt spid="36"/>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73"/>
                                        </p:tgtEl>
                                        <p:attrNameLst>
                                          <p:attrName>style.visibility</p:attrName>
                                        </p:attrNameLst>
                                      </p:cBhvr>
                                      <p:to>
                                        <p:strVal val="visible"/>
                                      </p:to>
                                    </p:set>
                                    <p:animEffect transition="in" filter="blinds(horizontal)">
                                      <p:cBhvr>
                                        <p:cTn id="80" dur="500"/>
                                        <p:tgtEl>
                                          <p:spTgt spid="73"/>
                                        </p:tgtEl>
                                      </p:cBhvr>
                                    </p:animEffect>
                                  </p:childTnLst>
                                </p:cTn>
                              </p:par>
                              <p:par>
                                <p:cTn id="81" presetID="3" presetClass="entr" presetSubtype="10" fill="hold" nodeType="with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blinds(horizontal)">
                                      <p:cBhvr>
                                        <p:cTn id="83" dur="500"/>
                                        <p:tgtEl>
                                          <p:spTgt spid="61"/>
                                        </p:tgtEl>
                                      </p:cBhvr>
                                    </p:animEffect>
                                  </p:childTnLst>
                                </p:cTn>
                              </p:par>
                            </p:childTnLst>
                          </p:cTn>
                        </p:par>
                        <p:par>
                          <p:cTn id="84" fill="hold">
                            <p:stCondLst>
                              <p:cond delay="2500"/>
                            </p:stCondLst>
                            <p:childTnLst>
                              <p:par>
                                <p:cTn id="85" presetID="3" presetClass="entr" presetSubtype="10"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blinds(horizontal)">
                                      <p:cBhvr>
                                        <p:cTn id="87" dur="500"/>
                                        <p:tgtEl>
                                          <p:spTgt spid="11"/>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par>
                                <p:cTn id="91" presetID="3" presetClass="entr" presetSubtype="10" fill="hold" nodeType="withEffect">
                                  <p:stCondLst>
                                    <p:cond delay="0"/>
                                  </p:stCondLst>
                                  <p:childTnLst>
                                    <p:set>
                                      <p:cBhvr>
                                        <p:cTn id="92" dur="1" fill="hold">
                                          <p:stCondLst>
                                            <p:cond delay="0"/>
                                          </p:stCondLst>
                                        </p:cTn>
                                        <p:tgtEl>
                                          <p:spTgt spid="63"/>
                                        </p:tgtEl>
                                        <p:attrNameLst>
                                          <p:attrName>style.visibility</p:attrName>
                                        </p:attrNameLst>
                                      </p:cBhvr>
                                      <p:to>
                                        <p:strVal val="visible"/>
                                      </p:to>
                                    </p:set>
                                    <p:animEffect transition="in" filter="blinds(horizontal)">
                                      <p:cBhvr>
                                        <p:cTn id="93" dur="500"/>
                                        <p:tgtEl>
                                          <p:spTgt spid="63"/>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75"/>
                                        </p:tgtEl>
                                        <p:attrNameLst>
                                          <p:attrName>style.visibility</p:attrName>
                                        </p:attrNameLst>
                                      </p:cBhvr>
                                      <p:to>
                                        <p:strVal val="visible"/>
                                      </p:to>
                                    </p:set>
                                    <p:animEffect transition="in" filter="blinds(horizontal)">
                                      <p:cBhvr>
                                        <p:cTn id="96" dur="500"/>
                                        <p:tgtEl>
                                          <p:spTgt spid="75"/>
                                        </p:tgtEl>
                                      </p:cBhvr>
                                    </p:animEffect>
                                  </p:childTnLst>
                                </p:cTn>
                              </p:par>
                              <p:par>
                                <p:cTn id="97" presetID="3" presetClass="entr" presetSubtype="10" fill="hold" nodeType="with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blinds(horizontal)">
                                      <p:cBhvr>
                                        <p:cTn id="9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P spid="9" grpId="0"/>
      <p:bldP spid="10" grpId="0"/>
      <p:bldP spid="11" grpId="0"/>
      <p:bldP spid="36" grpId="0" animBg="1"/>
      <p:bldP spid="56" grpId="0" animBg="1"/>
      <p:bldP spid="57" grpId="0" animBg="1"/>
      <p:bldP spid="58" grpId="0" animBg="1"/>
      <p:bldP spid="64" grpId="0"/>
      <p:bldP spid="65" grpId="0"/>
      <p:bldP spid="66" grpId="0"/>
      <p:bldP spid="67" grpId="0"/>
      <p:bldP spid="68" grpId="0"/>
      <p:bldP spid="69" grpId="0"/>
      <p:bldP spid="70" grpId="0"/>
      <p:bldP spid="71" grpId="0"/>
      <p:bldP spid="72" grpId="0"/>
      <p:bldP spid="73" grpId="0"/>
      <p:bldP spid="74"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Eclipse – open-source development platform</a:t>
            </a:r>
          </a:p>
          <a:p>
            <a:r>
              <a:rPr lang="en-US" dirty="0" smtClean="0"/>
              <a:t>The BPMN2 Modeler is a graphical modeling tool which allows creation and editing of BPMN diagrams</a:t>
            </a:r>
          </a:p>
          <a:p>
            <a:r>
              <a:rPr lang="en-US" dirty="0" smtClean="0"/>
              <a:t>BPMN2 is an open source component of the MDT subproject that provides a metamodel implementation based on the BPMN 2.0 specification</a:t>
            </a:r>
          </a:p>
          <a:p>
            <a:r>
              <a:rPr lang="en-US" dirty="0" smtClean="0"/>
              <a:t>BPMN 2.0 metamodel is implemented on the EMF (</a:t>
            </a:r>
            <a:r>
              <a:rPr lang="en-US" i="1" dirty="0" smtClean="0"/>
              <a:t>Eclipse Modeling Framework</a:t>
            </a:r>
            <a:r>
              <a:rPr lang="en-US" dirty="0" smtClean="0"/>
              <a:t>) that provides many usefull APIs and feature to work with any kind of meta-data</a:t>
            </a:r>
          </a:p>
          <a:p>
            <a:r>
              <a:rPr lang="en-US" dirty="0" smtClean="0"/>
              <a:t>MDT (</a:t>
            </a:r>
            <a:r>
              <a:rPr lang="en-US" i="1" dirty="0" smtClean="0"/>
              <a:t>Model Development Tools</a:t>
            </a:r>
            <a:r>
              <a:rPr lang="en-US" dirty="0" smtClean="0"/>
              <a:t>) project purposes:</a:t>
            </a:r>
          </a:p>
          <a:p>
            <a:pPr lvl="1"/>
            <a:r>
              <a:rPr lang="en-US" dirty="0" smtClean="0"/>
              <a:t>To provide an implementation of industry standard metamodels</a:t>
            </a:r>
          </a:p>
          <a:p>
            <a:pPr lvl="1"/>
            <a:r>
              <a:rPr lang="en-US" dirty="0" smtClean="0"/>
              <a:t>To provide exemplary tools for developing models based on those metamodels</a:t>
            </a:r>
          </a:p>
          <a:p>
            <a:endParaRPr lang="en-US" dirty="0" smtClean="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13</a:t>
            </a:fld>
            <a:endParaRPr lang="en-US"/>
          </a:p>
        </p:txBody>
      </p:sp>
      <p:sp>
        <p:nvSpPr>
          <p:cNvPr id="6" name="Title 5"/>
          <p:cNvSpPr>
            <a:spLocks noGrp="1"/>
          </p:cNvSpPr>
          <p:nvPr>
            <p:ph type="title"/>
          </p:nvPr>
        </p:nvSpPr>
        <p:spPr/>
        <p:txBody>
          <a:bodyPr/>
          <a:lstStyle/>
          <a:p>
            <a:r>
              <a:rPr lang="en-US" dirty="0" smtClean="0"/>
              <a:t>Implementation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linds(horizontal)">
                                      <p:cBhvr>
                                        <p:cTn id="19" dur="500"/>
                                        <p:tgtEl>
                                          <p:spTgt spid="2">
                                            <p:txEl>
                                              <p:pRg st="3" end="3"/>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par>
                          <p:cTn id="28" fill="hold">
                            <p:stCondLst>
                              <p:cond delay="3000"/>
                            </p:stCondLst>
                            <p:childTnLst>
                              <p:par>
                                <p:cTn id="29" presetID="3" presetClass="entr" presetSubtype="10" fill="hold"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14</a:t>
            </a:fld>
            <a:endParaRPr lang="en-US"/>
          </a:p>
        </p:txBody>
      </p:sp>
      <p:sp>
        <p:nvSpPr>
          <p:cNvPr id="6" name="Title 5"/>
          <p:cNvSpPr>
            <a:spLocks noGrp="1"/>
          </p:cNvSpPr>
          <p:nvPr>
            <p:ph type="title"/>
          </p:nvPr>
        </p:nvSpPr>
        <p:spPr/>
        <p:txBody>
          <a:bodyPr/>
          <a:lstStyle/>
          <a:p>
            <a:r>
              <a:rPr lang="en-US" dirty="0" smtClean="0"/>
              <a:t>Implementation</a:t>
            </a:r>
            <a:endParaRPr lang="en-US" dirty="0"/>
          </a:p>
        </p:txBody>
      </p:sp>
      <p:pic>
        <p:nvPicPr>
          <p:cNvPr id="4099" name="Picture 3"/>
          <p:cNvPicPr>
            <a:picLocks noChangeAspect="1" noChangeArrowheads="1"/>
          </p:cNvPicPr>
          <p:nvPr/>
        </p:nvPicPr>
        <p:blipFill>
          <a:blip r:embed="rId3" cstate="print"/>
          <a:srcRect/>
          <a:stretch>
            <a:fillRect/>
          </a:stretch>
        </p:blipFill>
        <p:spPr bwMode="auto">
          <a:xfrm>
            <a:off x="533400" y="1228873"/>
            <a:ext cx="8077200" cy="5324327"/>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15</a:t>
            </a:fld>
            <a:endParaRPr lang="en-US"/>
          </a:p>
        </p:txBody>
      </p:sp>
      <p:sp>
        <p:nvSpPr>
          <p:cNvPr id="6" name="Title 5"/>
          <p:cNvSpPr>
            <a:spLocks noGrp="1"/>
          </p:cNvSpPr>
          <p:nvPr>
            <p:ph type="title"/>
          </p:nvPr>
        </p:nvSpPr>
        <p:spPr/>
        <p:txBody>
          <a:bodyPr/>
          <a:lstStyle/>
          <a:p>
            <a:r>
              <a:rPr lang="en-US" dirty="0" smtClean="0"/>
              <a:t>Example</a:t>
            </a:r>
            <a:endParaRPr lang="en-US" dirty="0"/>
          </a:p>
        </p:txBody>
      </p:sp>
      <p:pic>
        <p:nvPicPr>
          <p:cNvPr id="1028" name="Picture 4" descr="C:\Users\Goran\Desktop\collaboration_2.bmp"/>
          <p:cNvPicPr>
            <a:picLocks noChangeAspect="1" noChangeArrowheads="1"/>
          </p:cNvPicPr>
          <p:nvPr/>
        </p:nvPicPr>
        <p:blipFill>
          <a:blip r:embed="rId3" cstate="print"/>
          <a:srcRect l="4167" t="16238"/>
          <a:stretch>
            <a:fillRect/>
          </a:stretch>
        </p:blipFill>
        <p:spPr bwMode="auto">
          <a:xfrm>
            <a:off x="0" y="1357670"/>
            <a:ext cx="9144000" cy="414266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linds(horizontal)">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BPMN is presented to students within </a:t>
            </a:r>
            <a:r>
              <a:rPr lang="en-US" i="1" dirty="0" smtClean="0"/>
              <a:t>Information systems</a:t>
            </a:r>
            <a:r>
              <a:rPr lang="en-US" dirty="0" smtClean="0"/>
              <a:t> course</a:t>
            </a:r>
          </a:p>
          <a:p>
            <a:r>
              <a:rPr lang="en-US" dirty="0" smtClean="0"/>
              <a:t>They are not required to get skilled at BPMN modeling</a:t>
            </a:r>
          </a:p>
          <a:p>
            <a:r>
              <a:rPr lang="en-US" dirty="0" smtClean="0"/>
              <a:t>Students have the opportunity to learn more and get skilled at BPMN modeling through diploma/master thesis</a:t>
            </a:r>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16</a:t>
            </a:fld>
            <a:endParaRPr lang="en-US"/>
          </a:p>
        </p:txBody>
      </p:sp>
      <p:sp>
        <p:nvSpPr>
          <p:cNvPr id="6" name="Title 5"/>
          <p:cNvSpPr>
            <a:spLocks noGrp="1"/>
          </p:cNvSpPr>
          <p:nvPr>
            <p:ph type="title"/>
          </p:nvPr>
        </p:nvSpPr>
        <p:spPr/>
        <p:txBody>
          <a:bodyPr/>
          <a:lstStyle/>
          <a:p>
            <a:r>
              <a:rPr lang="en-US" dirty="0" smtClean="0"/>
              <a:t>BPMN in FEE BL curricula</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ECA762-478F-4FF4-8D61-D6600D37DC3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17</a:t>
            </a:fld>
            <a:endParaRPr lang="en-US"/>
          </a:p>
        </p:txBody>
      </p:sp>
      <p:pic>
        <p:nvPicPr>
          <p:cNvPr id="7" name="Picture 6" descr="j0078711[1]"/>
          <p:cNvPicPr>
            <a:picLocks noChangeAspect="1" noChangeArrowheads="1"/>
          </p:cNvPicPr>
          <p:nvPr/>
        </p:nvPicPr>
        <p:blipFill>
          <a:blip r:embed="rId3" cstate="print"/>
          <a:srcRect/>
          <a:stretch>
            <a:fillRect/>
          </a:stretch>
        </p:blipFill>
        <p:spPr bwMode="auto">
          <a:xfrm>
            <a:off x="7086600" y="2895600"/>
            <a:ext cx="1539875" cy="3124200"/>
          </a:xfrm>
          <a:prstGeom prst="rect">
            <a:avLst/>
          </a:prstGeom>
          <a:noFill/>
          <a:ln w="9525">
            <a:noFill/>
            <a:miter lim="800000"/>
            <a:headEnd/>
            <a:tailEnd/>
          </a:ln>
        </p:spPr>
      </p:pic>
      <p:sp>
        <p:nvSpPr>
          <p:cNvPr id="8" name="WordArt 2"/>
          <p:cNvSpPr>
            <a:spLocks noChangeArrowheads="1" noChangeShapeType="1" noTextEdit="1"/>
          </p:cNvSpPr>
          <p:nvPr/>
        </p:nvSpPr>
        <p:spPr bwMode="auto">
          <a:xfrm>
            <a:off x="886705" y="1524000"/>
            <a:ext cx="5867400" cy="3581400"/>
          </a:xfrm>
          <a:prstGeom prst="rect">
            <a:avLst/>
          </a:prstGeom>
          <a:effectLst>
            <a:outerShdw blurRad="50800" dist="190500" dir="9720000" algn="ctr" rotWithShape="0">
              <a:srgbClr val="000000">
                <a:alpha val="43137"/>
              </a:srgbClr>
            </a:outerShdw>
          </a:effectLst>
        </p:spPr>
        <p:txBody>
          <a:bodyPr wrap="none" fromWordArt="1">
            <a:prstTxWarp prst="textSlantUp">
              <a:avLst>
                <a:gd name="adj" fmla="val 55556"/>
              </a:avLst>
            </a:prstTxWarp>
          </a:bodyPr>
          <a:lstStyle/>
          <a:p>
            <a:pPr algn="ctr" rtl="0"/>
            <a:r>
              <a:rPr lang="en-US" sz="3600" b="1" kern="1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Black"/>
              </a:rPr>
              <a:t>Q&amp;A</a:t>
            </a:r>
            <a:endParaRPr lang="en-US" sz="3600" b="1" kern="1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Black"/>
            </a:endParaRPr>
          </a:p>
        </p:txBody>
      </p:sp>
      <p:sp>
        <p:nvSpPr>
          <p:cNvPr id="9" name="Title 5"/>
          <p:cNvSpPr>
            <a:spLocks noGrp="1"/>
          </p:cNvSpPr>
          <p:nvPr>
            <p:ph type="title"/>
          </p:nvPr>
        </p:nvSpPr>
        <p:spPr>
          <a:xfrm>
            <a:off x="1143000" y="228600"/>
            <a:ext cx="6858000" cy="1143000"/>
          </a:xfrm>
        </p:spPr>
        <p:txBody>
          <a:bodyPr/>
          <a:lstStyle/>
          <a:p>
            <a:r>
              <a:rPr lang="en-US" cap="small" dirty="0" smtClean="0"/>
              <a:t>Thank you for your attention!</a:t>
            </a:r>
            <a:endParaRPr lang="en-US" cap="small"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par>
                                <p:cTn id="12" presetID="3" presetClass="entr" presetSubtype="1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CBE4941E-969C-41C8-A941-BD8238054D55}"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2</a:t>
            </a:fld>
            <a:endParaRPr lang="en-US"/>
          </a:p>
        </p:txBody>
      </p:sp>
      <p:sp>
        <p:nvSpPr>
          <p:cNvPr id="6" name="Title 5"/>
          <p:cNvSpPr>
            <a:spLocks noGrp="1"/>
          </p:cNvSpPr>
          <p:nvPr>
            <p:ph type="title"/>
          </p:nvPr>
        </p:nvSpPr>
        <p:spPr/>
        <p:txBody>
          <a:bodyPr/>
          <a:lstStyle/>
          <a:p>
            <a:r>
              <a:rPr lang="en-US" dirty="0" smtClean="0"/>
              <a:t>Content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i="1" dirty="0" smtClean="0"/>
              <a:t>A </a:t>
            </a:r>
            <a:r>
              <a:rPr lang="en-US" b="1" i="1" dirty="0" smtClean="0"/>
              <a:t>business process</a:t>
            </a:r>
            <a:r>
              <a:rPr lang="en-US" i="1" dirty="0" smtClean="0"/>
              <a:t> consists of a set of activities that are performed in coordination in an organizational and technical environment. These activities jointly realize a business goal</a:t>
            </a:r>
            <a:r>
              <a:rPr lang="en-US" dirty="0" smtClean="0"/>
              <a:t>”</a:t>
            </a:r>
          </a:p>
          <a:p>
            <a:pPr>
              <a:buNone/>
            </a:pPr>
            <a:r>
              <a:rPr lang="en-US" dirty="0" smtClean="0"/>
              <a:t>	[M. Weske, </a:t>
            </a:r>
            <a:r>
              <a:rPr lang="en-US" i="1" dirty="0" smtClean="0"/>
              <a:t>Business Process Management: Concepts, Languages, Architectures</a:t>
            </a:r>
            <a:r>
              <a:rPr lang="en-US" dirty="0" smtClean="0"/>
              <a:t>, Springer-Verlag, 2007]</a:t>
            </a:r>
          </a:p>
          <a:p>
            <a:endParaRPr lang="en-US" dirty="0" smtClean="0"/>
          </a:p>
          <a:p>
            <a:r>
              <a:rPr lang="en-US" dirty="0" smtClean="0"/>
              <a:t>Why model business processes?</a:t>
            </a:r>
          </a:p>
        </p:txBody>
      </p:sp>
      <p:sp>
        <p:nvSpPr>
          <p:cNvPr id="3" name="Date Placeholder 2"/>
          <p:cNvSpPr>
            <a:spLocks noGrp="1"/>
          </p:cNvSpPr>
          <p:nvPr>
            <p:ph type="dt" sz="half" idx="10"/>
          </p:nvPr>
        </p:nvSpPr>
        <p:spPr/>
        <p:txBody>
          <a:bodyPr/>
          <a:lstStyle/>
          <a:p>
            <a:fld id="{1CED75DD-7ABC-4213-B4FB-19AC91A6D103}"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3</a:t>
            </a:fld>
            <a:endParaRPr lang="en-US"/>
          </a:p>
        </p:txBody>
      </p:sp>
      <p:sp>
        <p:nvSpPr>
          <p:cNvPr id="6" name="Title 5"/>
          <p:cNvSpPr>
            <a:spLocks noGrp="1"/>
          </p:cNvSpPr>
          <p:nvPr>
            <p:ph type="title"/>
          </p:nvPr>
        </p:nvSpPr>
        <p:spPr/>
        <p:txBody>
          <a:bodyPr/>
          <a:lstStyle/>
          <a:p>
            <a:r>
              <a:rPr lang="en-US" dirty="0" smtClean="0"/>
              <a:t>Introduction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20000"/>
          </a:bodyPr>
          <a:lstStyle/>
          <a:p>
            <a:r>
              <a:rPr lang="en-US" b="1" dirty="0" smtClean="0"/>
              <a:t>BPMN</a:t>
            </a:r>
            <a:r>
              <a:rPr lang="en-US" dirty="0" smtClean="0"/>
              <a:t> (</a:t>
            </a:r>
            <a:r>
              <a:rPr lang="en-US" i="1" dirty="0" smtClean="0"/>
              <a:t>Bussiness Process Model and Notation</a:t>
            </a:r>
            <a:r>
              <a:rPr lang="en-US" dirty="0" smtClean="0"/>
              <a:t>) is  graphical notation for modeling business processes</a:t>
            </a:r>
          </a:p>
          <a:p>
            <a:r>
              <a:rPr lang="en-US" dirty="0" smtClean="0"/>
              <a:t>UML Activity Diagram, UML EDOC Business Processes, IDEF, ebXML BPSS, ADF Diagram, RosettaNet, LOVeM, and EPCs</a:t>
            </a:r>
          </a:p>
          <a:p>
            <a:r>
              <a:rPr lang="en-US" dirty="0" smtClean="0"/>
              <a:t>“</a:t>
            </a:r>
            <a:r>
              <a:rPr lang="en-US" i="1" dirty="0" smtClean="0"/>
              <a:t>The primary goal of BPMN is to provide a notation that is </a:t>
            </a:r>
            <a:r>
              <a:rPr lang="en-US" b="1" i="1" dirty="0" smtClean="0"/>
              <a:t>readily understandable by all business users</a:t>
            </a:r>
            <a:r>
              <a:rPr lang="en-US" i="1" dirty="0" smtClean="0"/>
              <a:t>, from the business analysts that create the initial drafts of the processes, to the technical developers responsible for implementing the technology that will perform those processes, and finally, to the business people who will manage and monitor those processes. Thus, BPMN creates a </a:t>
            </a:r>
            <a:r>
              <a:rPr lang="en-US" b="1" i="1" dirty="0" smtClean="0"/>
              <a:t>standardized bridge for the gap </a:t>
            </a:r>
            <a:r>
              <a:rPr lang="en-US" i="1" dirty="0" smtClean="0"/>
              <a:t>between the business process design and process implementation.</a:t>
            </a:r>
            <a:r>
              <a:rPr lang="en-US" dirty="0" smtClean="0"/>
              <a:t>”</a:t>
            </a:r>
          </a:p>
          <a:p>
            <a:pPr>
              <a:buNone/>
            </a:pPr>
            <a:r>
              <a:rPr lang="en-US" dirty="0" smtClean="0"/>
              <a:t>	[</a:t>
            </a:r>
            <a:r>
              <a:rPr lang="en-US" i="1" dirty="0" smtClean="0"/>
              <a:t>BPMN 2.0 specification</a:t>
            </a:r>
            <a:r>
              <a:rPr lang="en-US" dirty="0" smtClean="0"/>
              <a:t>, OMG, 2011]</a:t>
            </a:r>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4</a:t>
            </a:fld>
            <a:endParaRPr lang="en-US"/>
          </a:p>
        </p:txBody>
      </p:sp>
      <p:sp>
        <p:nvSpPr>
          <p:cNvPr id="6" name="Title 5"/>
          <p:cNvSpPr>
            <a:spLocks noGrp="1"/>
          </p:cNvSpPr>
          <p:nvPr>
            <p:ph type="title"/>
          </p:nvPr>
        </p:nvSpPr>
        <p:spPr/>
        <p:txBody>
          <a:bodyPr/>
          <a:lstStyle/>
          <a:p>
            <a:r>
              <a:rPr lang="en-US" dirty="0" smtClean="0"/>
              <a:t>Introduction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5</a:t>
            </a:fld>
            <a:endParaRPr lang="en-US"/>
          </a:p>
        </p:txBody>
      </p:sp>
      <p:sp>
        <p:nvSpPr>
          <p:cNvPr id="6" name="Title 5"/>
          <p:cNvSpPr>
            <a:spLocks noGrp="1"/>
          </p:cNvSpPr>
          <p:nvPr>
            <p:ph type="title"/>
          </p:nvPr>
        </p:nvSpPr>
        <p:spPr/>
        <p:txBody>
          <a:bodyPr/>
          <a:lstStyle/>
          <a:p>
            <a:r>
              <a:rPr lang="en-US" dirty="0" smtClean="0"/>
              <a:t>Timeline</a:t>
            </a:r>
            <a:endParaRPr lang="en-US" dirty="0"/>
          </a:p>
        </p:txBody>
      </p:sp>
      <p:pic>
        <p:nvPicPr>
          <p:cNvPr id="7" name="Picture 1030"/>
          <p:cNvPicPr>
            <a:picLocks noChangeAspect="1" noChangeArrowheads="1"/>
          </p:cNvPicPr>
          <p:nvPr/>
        </p:nvPicPr>
        <p:blipFill>
          <a:blip r:embed="rId2" cstate="print"/>
          <a:srcRect/>
          <a:stretch>
            <a:fillRect/>
          </a:stretch>
        </p:blipFill>
        <p:spPr bwMode="auto">
          <a:xfrm>
            <a:off x="1602581" y="1219200"/>
            <a:ext cx="5938838" cy="4951413"/>
          </a:xfrm>
          <a:prstGeom prst="rect">
            <a:avLst/>
          </a:prstGeom>
          <a:noFill/>
          <a:ln w="12700">
            <a:noFill/>
            <a:miter lim="800000"/>
            <a:headEnd/>
            <a:tailEnd/>
          </a:ln>
        </p:spPr>
      </p:pic>
      <p:sp>
        <p:nvSpPr>
          <p:cNvPr id="8" name="TextBox 7"/>
          <p:cNvSpPr txBox="1"/>
          <p:nvPr/>
        </p:nvSpPr>
        <p:spPr>
          <a:xfrm>
            <a:off x="762000" y="6107668"/>
            <a:ext cx="6400800" cy="369332"/>
          </a:xfrm>
          <a:prstGeom prst="rect">
            <a:avLst/>
          </a:prstGeom>
          <a:noFill/>
        </p:spPr>
        <p:txBody>
          <a:bodyPr wrap="square" rtlCol="0">
            <a:spAutoFit/>
          </a:bodyPr>
          <a:lstStyle/>
          <a:p>
            <a:pPr algn="r"/>
            <a:r>
              <a:rPr lang="en-US" dirty="0" smtClean="0"/>
              <a:t>© Prentice Hall</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2004</a:t>
            </a:r>
            <a:r>
              <a:rPr lang="en-US" dirty="0" smtClean="0"/>
              <a:t> – BPMI (</a:t>
            </a:r>
            <a:r>
              <a:rPr lang="en-US" i="1" dirty="0" smtClean="0"/>
              <a:t>Business Process Management Initiative</a:t>
            </a:r>
            <a:r>
              <a:rPr lang="en-US" dirty="0" smtClean="0"/>
              <a:t>) released BPMN 1.0</a:t>
            </a:r>
          </a:p>
          <a:p>
            <a:r>
              <a:rPr lang="en-US" b="1" dirty="0" smtClean="0"/>
              <a:t>2006</a:t>
            </a:r>
            <a:r>
              <a:rPr lang="en-US" dirty="0" smtClean="0"/>
              <a:t> – BPMN 1.0 was adopted as an OMG (</a:t>
            </a:r>
            <a:r>
              <a:rPr lang="en-US" i="1" dirty="0" smtClean="0"/>
              <a:t>Object Management Group</a:t>
            </a:r>
            <a:r>
              <a:rPr lang="en-US" dirty="0" smtClean="0"/>
              <a:t>) standard</a:t>
            </a:r>
          </a:p>
          <a:p>
            <a:r>
              <a:rPr lang="en-US" b="1" dirty="0" smtClean="0"/>
              <a:t>2008</a:t>
            </a:r>
            <a:r>
              <a:rPr lang="en-US" dirty="0" smtClean="0"/>
              <a:t> – BPMN 1.1 released</a:t>
            </a:r>
          </a:p>
          <a:p>
            <a:r>
              <a:rPr lang="en-US" b="1" dirty="0" smtClean="0"/>
              <a:t>2009</a:t>
            </a:r>
            <a:r>
              <a:rPr lang="en-US" dirty="0" smtClean="0"/>
              <a:t> (January) – BPMN 1.2 released</a:t>
            </a:r>
          </a:p>
          <a:p>
            <a:r>
              <a:rPr lang="en-US" b="1" dirty="0" smtClean="0"/>
              <a:t>2009</a:t>
            </a:r>
            <a:r>
              <a:rPr lang="en-US" dirty="0" smtClean="0"/>
              <a:t> (August) – BPMN 2.0 Beta 1 released</a:t>
            </a:r>
          </a:p>
          <a:p>
            <a:r>
              <a:rPr lang="en-US" b="1" dirty="0" smtClean="0"/>
              <a:t>2010</a:t>
            </a:r>
            <a:r>
              <a:rPr lang="en-US" dirty="0" smtClean="0"/>
              <a:t> – BPMN </a:t>
            </a:r>
            <a:r>
              <a:rPr lang="en-US" smtClean="0"/>
              <a:t>2.0 released</a:t>
            </a:r>
            <a:endParaRPr lang="en-US" dirty="0" smtClean="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6</a:t>
            </a:fld>
            <a:endParaRPr lang="en-US"/>
          </a:p>
        </p:txBody>
      </p:sp>
      <p:sp>
        <p:nvSpPr>
          <p:cNvPr id="6" name="Title 5"/>
          <p:cNvSpPr>
            <a:spLocks noGrp="1"/>
          </p:cNvSpPr>
          <p:nvPr>
            <p:ph type="title"/>
          </p:nvPr>
        </p:nvSpPr>
        <p:spPr/>
        <p:txBody>
          <a:bodyPr/>
          <a:lstStyle/>
          <a:p>
            <a:r>
              <a:rPr lang="en-US" dirty="0" smtClean="0"/>
              <a:t>Timeline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linds(horizontal)">
                                      <p:cBhvr>
                                        <p:cTn id="19" dur="500"/>
                                        <p:tgtEl>
                                          <p:spTgt spid="2">
                                            <p:txEl>
                                              <p:pRg st="3" end="3"/>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019800" cy="4525963"/>
          </a:xfrm>
        </p:spPr>
        <p:txBody>
          <a:bodyPr>
            <a:normAutofit fontScale="92500" lnSpcReduction="20000"/>
          </a:bodyPr>
          <a:lstStyle/>
          <a:p>
            <a:r>
              <a:rPr lang="en-US" dirty="0" smtClean="0"/>
              <a:t>BPMN 2.0 has a formal definition in a form of </a:t>
            </a:r>
            <a:r>
              <a:rPr lang="en-US" b="1" dirty="0" smtClean="0"/>
              <a:t>metamodel</a:t>
            </a:r>
            <a:r>
              <a:rPr lang="en-US" dirty="0" smtClean="0"/>
              <a:t> (precise definition of the constructs and rules needed for creating speciffic models)</a:t>
            </a:r>
          </a:p>
          <a:p>
            <a:r>
              <a:rPr lang="en-US" dirty="0" smtClean="0"/>
              <a:t>BPMN 2.0 metamodel defines all BPMN entities  with all their attributes and relations</a:t>
            </a:r>
          </a:p>
          <a:p>
            <a:r>
              <a:rPr lang="en-US" b="1" dirty="0" smtClean="0"/>
              <a:t>MOF-based metamodel</a:t>
            </a:r>
            <a:r>
              <a:rPr lang="en-US" dirty="0" smtClean="0"/>
              <a:t> – defines the abstract syntax and semantics of the modeling constructs</a:t>
            </a:r>
          </a:p>
          <a:p>
            <a:r>
              <a:rPr lang="en-US" dirty="0" smtClean="0"/>
              <a:t>Metamodel enables interchange, interoperability and execution of models</a:t>
            </a:r>
          </a:p>
          <a:p>
            <a:endParaRPr lang="en-US" dirty="0" smtClean="0"/>
          </a:p>
          <a:p>
            <a:pPr lvl="1"/>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7</a:t>
            </a:fld>
            <a:endParaRPr lang="en-US"/>
          </a:p>
        </p:txBody>
      </p:sp>
      <p:sp>
        <p:nvSpPr>
          <p:cNvPr id="6" name="Title 5"/>
          <p:cNvSpPr>
            <a:spLocks noGrp="1"/>
          </p:cNvSpPr>
          <p:nvPr>
            <p:ph type="title"/>
          </p:nvPr>
        </p:nvSpPr>
        <p:spPr/>
        <p:txBody>
          <a:bodyPr/>
          <a:lstStyle/>
          <a:p>
            <a:r>
              <a:rPr lang="en-US" dirty="0" smtClean="0"/>
              <a:t>Metamodel</a:t>
            </a:r>
            <a:endParaRPr lang="en-US" dirty="0"/>
          </a:p>
        </p:txBody>
      </p:sp>
      <p:grpSp>
        <p:nvGrpSpPr>
          <p:cNvPr id="21" name="Group 20"/>
          <p:cNvGrpSpPr/>
          <p:nvPr/>
        </p:nvGrpSpPr>
        <p:grpSpPr>
          <a:xfrm>
            <a:off x="6428510" y="1600200"/>
            <a:ext cx="2590800" cy="4484132"/>
            <a:chOff x="6019800" y="1981200"/>
            <a:chExt cx="2590800" cy="4484132"/>
          </a:xfrm>
        </p:grpSpPr>
        <p:sp>
          <p:nvSpPr>
            <p:cNvPr id="7" name="Rectangle 6"/>
            <p:cNvSpPr/>
            <p:nvPr/>
          </p:nvSpPr>
          <p:spPr>
            <a:xfrm>
              <a:off x="6172200" y="1981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M3 level</a:t>
              </a:r>
            </a:p>
            <a:p>
              <a:pPr algn="ctr"/>
              <a:r>
                <a:rPr lang="en-US" dirty="0" smtClean="0"/>
                <a:t>Meta-metamodel</a:t>
              </a:r>
              <a:endParaRPr lang="en-US" dirty="0"/>
            </a:p>
          </p:txBody>
        </p:sp>
        <p:sp>
          <p:nvSpPr>
            <p:cNvPr id="8" name="Rectangle 7"/>
            <p:cNvSpPr/>
            <p:nvPr/>
          </p:nvSpPr>
          <p:spPr>
            <a:xfrm>
              <a:off x="6172200" y="3124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M2 level</a:t>
              </a:r>
            </a:p>
            <a:p>
              <a:pPr algn="ctr"/>
              <a:r>
                <a:rPr lang="en-US" dirty="0" smtClean="0"/>
                <a:t>Metamodel</a:t>
              </a:r>
              <a:endParaRPr lang="en-US" dirty="0"/>
            </a:p>
          </p:txBody>
        </p:sp>
        <p:sp>
          <p:nvSpPr>
            <p:cNvPr id="9" name="Rectangle 8"/>
            <p:cNvSpPr/>
            <p:nvPr/>
          </p:nvSpPr>
          <p:spPr>
            <a:xfrm>
              <a:off x="6172200" y="4267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M1 level</a:t>
              </a:r>
            </a:p>
            <a:p>
              <a:pPr algn="ctr"/>
              <a:r>
                <a:rPr lang="en-US" dirty="0" smtClean="0"/>
                <a:t>User-defined model</a:t>
              </a:r>
              <a:endParaRPr lang="en-US" dirty="0"/>
            </a:p>
          </p:txBody>
        </p:sp>
        <p:sp>
          <p:nvSpPr>
            <p:cNvPr id="10" name="Rectangle 9"/>
            <p:cNvSpPr/>
            <p:nvPr/>
          </p:nvSpPr>
          <p:spPr>
            <a:xfrm>
              <a:off x="6172200" y="5410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M0 level</a:t>
              </a:r>
            </a:p>
            <a:p>
              <a:pPr algn="ctr"/>
              <a:r>
                <a:rPr lang="en-US" dirty="0" smtClean="0"/>
                <a:t>Object diagram</a:t>
              </a:r>
              <a:endParaRPr lang="en-US" dirty="0"/>
            </a:p>
          </p:txBody>
        </p:sp>
        <p:cxnSp>
          <p:nvCxnSpPr>
            <p:cNvPr id="12" name="Straight Arrow Connector 11"/>
            <p:cNvCxnSpPr>
              <a:stCxn id="8" idx="0"/>
              <a:endCxn id="7" idx="2"/>
            </p:cNvCxnSpPr>
            <p:nvPr/>
          </p:nvCxnSpPr>
          <p:spPr>
            <a:xfrm flipV="1">
              <a:off x="7315200" y="2590800"/>
              <a:ext cx="0" cy="533400"/>
            </a:xfrm>
            <a:prstGeom prst="straightConnector1">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0"/>
              <a:endCxn id="8" idx="2"/>
            </p:cNvCxnSpPr>
            <p:nvPr/>
          </p:nvCxnSpPr>
          <p:spPr>
            <a:xfrm flipV="1">
              <a:off x="7315200" y="3733800"/>
              <a:ext cx="0" cy="533400"/>
            </a:xfrm>
            <a:prstGeom prst="straightConnector1">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0"/>
              <a:endCxn id="9" idx="2"/>
            </p:cNvCxnSpPr>
            <p:nvPr/>
          </p:nvCxnSpPr>
          <p:spPr>
            <a:xfrm flipV="1">
              <a:off x="7315200" y="4876800"/>
              <a:ext cx="0" cy="533400"/>
            </a:xfrm>
            <a:prstGeom prst="straightConnector1">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15200" y="2667000"/>
              <a:ext cx="1295400" cy="369332"/>
            </a:xfrm>
            <a:prstGeom prst="rect">
              <a:avLst/>
            </a:prstGeom>
            <a:noFill/>
          </p:spPr>
          <p:txBody>
            <a:bodyPr wrap="square" rtlCol="0">
              <a:spAutoFit/>
            </a:bodyPr>
            <a:lstStyle/>
            <a:p>
              <a:r>
                <a:rPr lang="en-US" dirty="0" smtClean="0"/>
                <a:t>instance-of</a:t>
              </a:r>
              <a:endParaRPr lang="en-US" dirty="0"/>
            </a:p>
          </p:txBody>
        </p:sp>
        <p:sp>
          <p:nvSpPr>
            <p:cNvPr id="18" name="TextBox 17"/>
            <p:cNvSpPr txBox="1"/>
            <p:nvPr/>
          </p:nvSpPr>
          <p:spPr>
            <a:xfrm>
              <a:off x="7315200" y="3810000"/>
              <a:ext cx="1295400" cy="369332"/>
            </a:xfrm>
            <a:prstGeom prst="rect">
              <a:avLst/>
            </a:prstGeom>
            <a:noFill/>
          </p:spPr>
          <p:txBody>
            <a:bodyPr wrap="square" rtlCol="0">
              <a:spAutoFit/>
            </a:bodyPr>
            <a:lstStyle/>
            <a:p>
              <a:r>
                <a:rPr lang="en-US" dirty="0" smtClean="0"/>
                <a:t>instance-of</a:t>
              </a:r>
              <a:endParaRPr lang="en-US" dirty="0"/>
            </a:p>
          </p:txBody>
        </p:sp>
        <p:sp>
          <p:nvSpPr>
            <p:cNvPr id="19" name="TextBox 18"/>
            <p:cNvSpPr txBox="1"/>
            <p:nvPr/>
          </p:nvSpPr>
          <p:spPr>
            <a:xfrm>
              <a:off x="7315200" y="4953000"/>
              <a:ext cx="1295400" cy="369332"/>
            </a:xfrm>
            <a:prstGeom prst="rect">
              <a:avLst/>
            </a:prstGeom>
            <a:noFill/>
          </p:spPr>
          <p:txBody>
            <a:bodyPr wrap="square" rtlCol="0">
              <a:spAutoFit/>
            </a:bodyPr>
            <a:lstStyle/>
            <a:p>
              <a:r>
                <a:rPr lang="en-US" dirty="0" smtClean="0"/>
                <a:t>instance-of</a:t>
              </a:r>
              <a:endParaRPr lang="en-US" dirty="0"/>
            </a:p>
          </p:txBody>
        </p:sp>
        <p:sp>
          <p:nvSpPr>
            <p:cNvPr id="20" name="TextBox 19"/>
            <p:cNvSpPr txBox="1"/>
            <p:nvPr/>
          </p:nvSpPr>
          <p:spPr>
            <a:xfrm>
              <a:off x="6019800" y="6096000"/>
              <a:ext cx="2590800" cy="369332"/>
            </a:xfrm>
            <a:prstGeom prst="rect">
              <a:avLst/>
            </a:prstGeom>
            <a:noFill/>
          </p:spPr>
          <p:txBody>
            <a:bodyPr wrap="square" rtlCol="0">
              <a:spAutoFit/>
            </a:bodyPr>
            <a:lstStyle/>
            <a:p>
              <a:pPr algn="ctr"/>
              <a:r>
                <a:rPr lang="en-US" dirty="0" smtClean="0"/>
                <a:t>MOF-based metamodel</a:t>
              </a:r>
              <a:endParaRPr lang="en-US" dirty="0"/>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linds(horizontal)">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8</a:t>
            </a:fld>
            <a:endParaRPr lang="en-US"/>
          </a:p>
        </p:txBody>
      </p:sp>
      <p:sp>
        <p:nvSpPr>
          <p:cNvPr id="6" name="Title 5"/>
          <p:cNvSpPr>
            <a:spLocks noGrp="1"/>
          </p:cNvSpPr>
          <p:nvPr>
            <p:ph type="title"/>
          </p:nvPr>
        </p:nvSpPr>
        <p:spPr/>
        <p:txBody>
          <a:bodyPr/>
          <a:lstStyle/>
          <a:p>
            <a:r>
              <a:rPr lang="en-US" dirty="0" smtClean="0"/>
              <a:t>Metamodel</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28700" y="1167093"/>
            <a:ext cx="7086600" cy="4776507"/>
          </a:xfrm>
          <a:prstGeom prst="rect">
            <a:avLst/>
          </a:prstGeom>
          <a:noFill/>
          <a:ln w="9525">
            <a:noFill/>
            <a:miter lim="800000"/>
            <a:headEnd/>
            <a:tailEnd/>
          </a:ln>
        </p:spPr>
      </p:pic>
      <p:sp>
        <p:nvSpPr>
          <p:cNvPr id="8" name="TextBox 7"/>
          <p:cNvSpPr txBox="1"/>
          <p:nvPr/>
        </p:nvSpPr>
        <p:spPr>
          <a:xfrm>
            <a:off x="762000" y="5943600"/>
            <a:ext cx="7848600" cy="646331"/>
          </a:xfrm>
          <a:prstGeom prst="rect">
            <a:avLst/>
          </a:prstGeom>
          <a:noFill/>
        </p:spPr>
        <p:txBody>
          <a:bodyPr wrap="square" rtlCol="0">
            <a:spAutoFit/>
          </a:bodyPr>
          <a:lstStyle/>
          <a:p>
            <a:pPr algn="r"/>
            <a:r>
              <a:rPr lang="en-US" dirty="0" smtClean="0"/>
              <a:t>Class diagram showing the organization of the core BPMN elements</a:t>
            </a:r>
          </a:p>
          <a:p>
            <a:pPr algn="r"/>
            <a:r>
              <a:rPr lang="en-US" dirty="0" smtClean="0"/>
              <a:t>[</a:t>
            </a:r>
            <a:r>
              <a:rPr lang="en-US" i="1" dirty="0" smtClean="0"/>
              <a:t>BPMN 2.0 specification</a:t>
            </a:r>
            <a:r>
              <a:rPr lang="en-US" dirty="0" smtClean="0"/>
              <a:t>, OMG, 2011]</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linds(horizontal)">
                                      <p:cBhvr>
                                        <p:cTn id="10" dur="500"/>
                                        <p:tgtEl>
                                          <p:spTgt spid="8">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blinds(horizontal)">
                                      <p:cBhvr>
                                        <p:cTn id="1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fld id="{ADEF664C-860C-450E-9B68-B583CBA825E7}" type="datetime1">
              <a:rPr lang="en-US" smtClean="0"/>
              <a:pPr/>
              <a:t>8/30/2013</a:t>
            </a:fld>
            <a:endParaRPr lang="en-US"/>
          </a:p>
        </p:txBody>
      </p:sp>
      <p:sp>
        <p:nvSpPr>
          <p:cNvPr id="4" name="Footer Placeholder 3"/>
          <p:cNvSpPr>
            <a:spLocks noGrp="1"/>
          </p:cNvSpPr>
          <p:nvPr>
            <p:ph type="ftr" sz="quarter" idx="11"/>
          </p:nvPr>
        </p:nvSpPr>
        <p:spPr/>
        <p:txBody>
          <a:bodyPr/>
          <a:lstStyle/>
          <a:p>
            <a:r>
              <a:rPr lang="en-US" smtClean="0"/>
              <a:t>Bussines process modeling using BPMN</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9</a:t>
            </a:fld>
            <a:endParaRPr lang="en-US"/>
          </a:p>
        </p:txBody>
      </p:sp>
      <p:sp>
        <p:nvSpPr>
          <p:cNvPr id="6" name="Title 5"/>
          <p:cNvSpPr>
            <a:spLocks noGrp="1"/>
          </p:cNvSpPr>
          <p:nvPr>
            <p:ph type="title"/>
          </p:nvPr>
        </p:nvSpPr>
        <p:spPr/>
        <p:txBody>
          <a:bodyPr/>
          <a:lstStyle/>
          <a:p>
            <a:r>
              <a:rPr lang="en-US" dirty="0" smtClean="0"/>
              <a:t>Metamodel</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595438" y="1638300"/>
            <a:ext cx="5953125" cy="3924300"/>
          </a:xfrm>
          <a:prstGeom prst="rect">
            <a:avLst/>
          </a:prstGeom>
          <a:noFill/>
          <a:ln w="9525">
            <a:noFill/>
            <a:miter lim="800000"/>
            <a:headEnd/>
            <a:tailEnd/>
          </a:ln>
        </p:spPr>
      </p:pic>
      <p:sp>
        <p:nvSpPr>
          <p:cNvPr id="8" name="TextBox 7"/>
          <p:cNvSpPr txBox="1"/>
          <p:nvPr/>
        </p:nvSpPr>
        <p:spPr>
          <a:xfrm>
            <a:off x="762000" y="5715000"/>
            <a:ext cx="7848600" cy="646331"/>
          </a:xfrm>
          <a:prstGeom prst="rect">
            <a:avLst/>
          </a:prstGeom>
          <a:noFill/>
        </p:spPr>
        <p:txBody>
          <a:bodyPr wrap="square" rtlCol="0">
            <a:spAutoFit/>
          </a:bodyPr>
          <a:lstStyle/>
          <a:p>
            <a:pPr algn="r"/>
            <a:r>
              <a:rPr lang="en-US" dirty="0" smtClean="0"/>
              <a:t>Artifacts Metamodel</a:t>
            </a:r>
          </a:p>
          <a:p>
            <a:pPr algn="r"/>
            <a:r>
              <a:rPr lang="en-US" dirty="0" smtClean="0"/>
              <a:t>[</a:t>
            </a:r>
            <a:r>
              <a:rPr lang="en-US" i="1" dirty="0" smtClean="0"/>
              <a:t>BPMN 2.0 specification</a:t>
            </a:r>
            <a:r>
              <a:rPr lang="en-US" dirty="0" smtClean="0"/>
              <a:t>, OMG, 2011]</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linds(horizontal)">
                                      <p:cBhvr>
                                        <p:cTn id="10" dur="500"/>
                                        <p:tgtEl>
                                          <p:spTgt spid="8">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blinds(horizontal)">
                                      <p:cBhvr>
                                        <p:cTn id="1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8175</TotalTime>
  <Words>681</Words>
  <Application>Microsoft Office PowerPoint</Application>
  <PresentationFormat>On-screen Show (4:3)</PresentationFormat>
  <Paragraphs>166</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Bussines process modeling using BPMN</vt:lpstr>
      <vt:lpstr>Content</vt:lpstr>
      <vt:lpstr>Introduction</vt:lpstr>
      <vt:lpstr>Introduction</vt:lpstr>
      <vt:lpstr>Timeline</vt:lpstr>
      <vt:lpstr>Timeline</vt:lpstr>
      <vt:lpstr>Metamodel</vt:lpstr>
      <vt:lpstr>Metamodel</vt:lpstr>
      <vt:lpstr>Metamodel</vt:lpstr>
      <vt:lpstr>Metamodel</vt:lpstr>
      <vt:lpstr>Basic concepts</vt:lpstr>
      <vt:lpstr>Basic concepts</vt:lpstr>
      <vt:lpstr>Implementation</vt:lpstr>
      <vt:lpstr>Implementation</vt:lpstr>
      <vt:lpstr>Example</vt:lpstr>
      <vt:lpstr>BPMN in FEE BL curricula</vt:lpstr>
      <vt:lpstr>Thank you for your attention!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Programski jezici 1</dc:title>
  <dc:creator>Goran Banjac</dc:creator>
  <cp:lastModifiedBy>Goran Banjac</cp:lastModifiedBy>
  <cp:revision>1049</cp:revision>
  <dcterms:created xsi:type="dcterms:W3CDTF">2010-10-29T17:46:43Z</dcterms:created>
  <dcterms:modified xsi:type="dcterms:W3CDTF">2013-08-30T20:49:27Z</dcterms:modified>
</cp:coreProperties>
</file>